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"/>
  </p:notesMasterIdLst>
  <p:sldIdLst>
    <p:sldId id="279" r:id="rId2"/>
    <p:sldId id="298" r:id="rId3"/>
  </p:sldIdLst>
  <p:sldSz cx="9144000" cy="6858000" type="screen4x3"/>
  <p:notesSz cx="7756525" cy="11164888"/>
  <p:defaultTextStyle>
    <a:defPPr>
      <a:defRPr lang="de-DE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663">
          <p15:clr>
            <a:srgbClr val="A4A3A4"/>
          </p15:clr>
        </p15:guide>
        <p15:guide id="2" orient="horz" pos="346">
          <p15:clr>
            <a:srgbClr val="A4A3A4"/>
          </p15:clr>
        </p15:guide>
        <p15:guide id="3" orient="horz" pos="3748">
          <p15:clr>
            <a:srgbClr val="A4A3A4"/>
          </p15:clr>
        </p15:guide>
        <p15:guide id="4" pos="340">
          <p15:clr>
            <a:srgbClr val="A4A3A4"/>
          </p15:clr>
        </p15:guide>
        <p15:guide id="5" pos="5443">
          <p15:clr>
            <a:srgbClr val="A4A3A4"/>
          </p15:clr>
        </p15:guide>
        <p15:guide id="6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D8E1C"/>
    <a:srgbClr val="FF0000"/>
    <a:srgbClr val="E8F6D5"/>
    <a:srgbClr val="66B821"/>
    <a:srgbClr val="D1ED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47" autoAdjust="0"/>
    <p:restoredTop sz="94617" autoAdjust="0"/>
  </p:normalViewPr>
  <p:slideViewPr>
    <p:cSldViewPr>
      <p:cViewPr varScale="1">
        <p:scale>
          <a:sx n="123" d="100"/>
          <a:sy n="123" d="100"/>
        </p:scale>
        <p:origin x="-678" y="-108"/>
      </p:cViewPr>
      <p:guideLst>
        <p:guide orient="horz" pos="663"/>
        <p:guide orient="horz" pos="346"/>
        <p:guide orient="horz" pos="3748"/>
        <p:guide pos="340"/>
        <p:guide pos="5443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24" Type="http://schemas.microsoft.com/office/2015/10/relationships/revisionInfo" Target="revisionInfo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360738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8119" tIns="54059" rIns="108119" bIns="54059" numCol="1" anchor="t" anchorCtr="0" compatLnSpc="1">
            <a:prstTxWarp prst="textNoShape">
              <a:avLst/>
            </a:prstTxWarp>
          </a:bodyPr>
          <a:lstStyle>
            <a:lvl1pPr algn="l" defTabSz="1081088"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395788" y="0"/>
            <a:ext cx="3360737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8119" tIns="54059" rIns="108119" bIns="54059" numCol="1" anchor="t" anchorCtr="0" compatLnSpc="1">
            <a:prstTxWarp prst="textNoShape">
              <a:avLst/>
            </a:prstTxWarp>
          </a:bodyPr>
          <a:lstStyle>
            <a:lvl1pPr algn="r" defTabSz="1081088"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87438" y="836613"/>
            <a:ext cx="5583237" cy="41878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033463" y="5303838"/>
            <a:ext cx="5689600" cy="502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8119" tIns="54059" rIns="108119" bIns="5405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Klicken Sie, um die Formate des Vorlagentextes zu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10606088"/>
            <a:ext cx="3360738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8119" tIns="54059" rIns="108119" bIns="54059" numCol="1" anchor="b" anchorCtr="0" compatLnSpc="1">
            <a:prstTxWarp prst="textNoShape">
              <a:avLst/>
            </a:prstTxWarp>
          </a:bodyPr>
          <a:lstStyle>
            <a:lvl1pPr algn="l" defTabSz="1081088"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395788" y="10606088"/>
            <a:ext cx="3360737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8119" tIns="54059" rIns="108119" bIns="54059" numCol="1" anchor="b" anchorCtr="0" compatLnSpc="1">
            <a:prstTxWarp prst="textNoShape">
              <a:avLst/>
            </a:prstTxWarp>
          </a:bodyPr>
          <a:lstStyle>
            <a:lvl1pPr algn="r" defTabSz="1081088"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fld id="{2692A7A8-118B-47B0-9AFA-E805A642DA9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35945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1081088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1081088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1081088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1081088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1081088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10810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10810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10810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10810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33EC630-9809-4316-9561-C90B52C5EE66}" type="slidenum">
              <a:rPr lang="de-DE" smtClean="0">
                <a:latin typeface="Times New Roman" pitchFamily="18" charset="0"/>
              </a:rPr>
              <a:pPr eaLnBrk="1" hangingPunct="1"/>
              <a:t>1</a:t>
            </a:fld>
            <a:endParaRPr lang="de-DE">
              <a:latin typeface="Times New Roman" pitchFamily="18" charset="0"/>
            </a:endParaRPr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2975" y="752475"/>
            <a:ext cx="5870575" cy="4402138"/>
          </a:xfrm>
          <a:ln w="12700" cap="flat">
            <a:solidFill>
              <a:schemeClr val="tx1"/>
            </a:solidFill>
          </a:ln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33463" y="5303838"/>
            <a:ext cx="5689600" cy="50276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869" tIns="54435" rIns="108869" bIns="54435"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5983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 txBox="1">
            <a:spLocks noGrp="1" noChangeArrowheads="1"/>
          </p:cNvSpPr>
          <p:nvPr/>
        </p:nvSpPr>
        <p:spPr bwMode="auto">
          <a:xfrm>
            <a:off x="4395788" y="10606088"/>
            <a:ext cx="3360737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119" tIns="54059" rIns="108119" bIns="54059" anchor="b"/>
          <a:lstStyle>
            <a:lvl1pPr defTabSz="1081088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1081088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1081088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1081088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1081088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10810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10810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10810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10810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F8C0A98A-2458-439E-943C-F8615445D4DD}" type="slidenum">
              <a:rPr lang="de-DE" sz="1400">
                <a:latin typeface="Times New Roman" pitchFamily="18" charset="0"/>
              </a:rPr>
              <a:pPr algn="r" eaLnBrk="1" hangingPunct="1"/>
              <a:t>2</a:t>
            </a:fld>
            <a:endParaRPr lang="de-DE" sz="1400">
              <a:latin typeface="Times New Roman" pitchFamily="18" charset="0"/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71987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774864496"/>
      </p:ext>
    </p:extLst>
  </p:cSld>
  <p:clrMapOvr>
    <a:masterClrMapping/>
  </p:clrMapOvr>
  <p:transition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175542582"/>
      </p:ext>
    </p:extLst>
  </p:cSld>
  <p:clrMapOvr>
    <a:masterClrMapping/>
  </p:clrMapOvr>
  <p:transition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9356987"/>
      </p:ext>
    </p:extLst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9"/>
          <p:cNvSpPr>
            <a:spLocks noChangeArrowheads="1"/>
          </p:cNvSpPr>
          <p:nvPr userDrawn="1"/>
        </p:nvSpPr>
        <p:spPr bwMode="auto">
          <a:xfrm>
            <a:off x="0" y="6311900"/>
            <a:ext cx="9144000" cy="546100"/>
          </a:xfrm>
          <a:prstGeom prst="rect">
            <a:avLst/>
          </a:prstGeom>
          <a:solidFill>
            <a:srgbClr val="D1EDA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 sz="2000"/>
          </a:p>
        </p:txBody>
      </p:sp>
      <p:pic>
        <p:nvPicPr>
          <p:cNvPr id="1027" name="Picture 11" descr="VOGEL logo3C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27775"/>
            <a:ext cx="1027113" cy="34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14"/>
          <p:cNvSpPr>
            <a:spLocks noChangeArrowheads="1"/>
          </p:cNvSpPr>
          <p:nvPr userDrawn="1"/>
        </p:nvSpPr>
        <p:spPr bwMode="auto">
          <a:xfrm>
            <a:off x="7993063" y="6316663"/>
            <a:ext cx="731837" cy="276225"/>
          </a:xfrm>
          <a:prstGeom prst="rect">
            <a:avLst/>
          </a:prstGeom>
          <a:solidFill>
            <a:srgbClr val="66B82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 sz="2000"/>
          </a:p>
        </p:txBody>
      </p:sp>
      <p:grpSp>
        <p:nvGrpSpPr>
          <p:cNvPr id="1029" name="Group 21"/>
          <p:cNvGrpSpPr>
            <a:grpSpLocks/>
          </p:cNvGrpSpPr>
          <p:nvPr userDrawn="1"/>
        </p:nvGrpSpPr>
        <p:grpSpPr bwMode="auto">
          <a:xfrm>
            <a:off x="0" y="0"/>
            <a:ext cx="9144000" cy="719138"/>
            <a:chOff x="0" y="0"/>
            <a:chExt cx="5760" cy="453"/>
          </a:xfrm>
        </p:grpSpPr>
        <p:sp>
          <p:nvSpPr>
            <p:cNvPr id="1034" name="Rectangle 8"/>
            <p:cNvSpPr>
              <a:spLocks noChangeArrowheads="1"/>
            </p:cNvSpPr>
            <p:nvPr userDrawn="1"/>
          </p:nvSpPr>
          <p:spPr bwMode="auto">
            <a:xfrm>
              <a:off x="0" y="0"/>
              <a:ext cx="5760" cy="453"/>
            </a:xfrm>
            <a:prstGeom prst="rect">
              <a:avLst/>
            </a:prstGeom>
            <a:solidFill>
              <a:srgbClr val="D1EDAE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de-DE" sz="2000"/>
            </a:p>
          </p:txBody>
        </p:sp>
        <p:sp>
          <p:nvSpPr>
            <p:cNvPr id="1035" name="Rectangle 10"/>
            <p:cNvSpPr>
              <a:spLocks noChangeArrowheads="1"/>
            </p:cNvSpPr>
            <p:nvPr userDrawn="1"/>
          </p:nvSpPr>
          <p:spPr bwMode="auto">
            <a:xfrm>
              <a:off x="0" y="0"/>
              <a:ext cx="453" cy="453"/>
            </a:xfrm>
            <a:prstGeom prst="rect">
              <a:avLst/>
            </a:prstGeom>
            <a:solidFill>
              <a:srgbClr val="66B82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defTabSz="869950">
                <a:defRPr/>
              </a:pPr>
              <a:endParaRPr lang="de-DE" sz="2000"/>
            </a:p>
          </p:txBody>
        </p:sp>
        <p:sp>
          <p:nvSpPr>
            <p:cNvPr id="1036" name="Rectangle 12"/>
            <p:cNvSpPr>
              <a:spLocks noChangeArrowheads="1"/>
            </p:cNvSpPr>
            <p:nvPr userDrawn="1"/>
          </p:nvSpPr>
          <p:spPr bwMode="auto">
            <a:xfrm>
              <a:off x="5307" y="0"/>
              <a:ext cx="453" cy="453"/>
            </a:xfrm>
            <a:prstGeom prst="rect">
              <a:avLst/>
            </a:prstGeom>
            <a:solidFill>
              <a:srgbClr val="66B82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de-DE" sz="2000"/>
            </a:p>
          </p:txBody>
        </p:sp>
      </p:grpSp>
      <p:sp>
        <p:nvSpPr>
          <p:cNvPr id="1030" name="Rectangle 1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7788"/>
            <a:ext cx="8229600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Titelmasterformat durch Klicken bearbeiten</a:t>
            </a:r>
          </a:p>
        </p:txBody>
      </p:sp>
      <p:sp>
        <p:nvSpPr>
          <p:cNvPr id="1031" name="Rectangle 2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52513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32" name="Rectangle 16"/>
          <p:cNvSpPr>
            <a:spLocks noChangeArrowheads="1"/>
          </p:cNvSpPr>
          <p:nvPr userDrawn="1"/>
        </p:nvSpPr>
        <p:spPr bwMode="auto">
          <a:xfrm>
            <a:off x="2735263" y="6192838"/>
            <a:ext cx="36734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de-DE" sz="1600" b="1">
                <a:solidFill>
                  <a:srgbClr val="5D8E1C"/>
                </a:solidFill>
                <a:cs typeface="Arial" charset="0"/>
              </a:rPr>
              <a:t>3. Dokumentation</a:t>
            </a:r>
          </a:p>
        </p:txBody>
      </p:sp>
      <p:sp>
        <p:nvSpPr>
          <p:cNvPr id="1033" name="Rechteck 13"/>
          <p:cNvSpPr>
            <a:spLocks noChangeArrowheads="1"/>
          </p:cNvSpPr>
          <p:nvPr userDrawn="1"/>
        </p:nvSpPr>
        <p:spPr bwMode="auto">
          <a:xfrm>
            <a:off x="8054786" y="6257925"/>
            <a:ext cx="60362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fld id="{9EC35D16-0249-4316-BD34-A4BEE110D6BD}" type="slidenum">
              <a:rPr lang="de-DE" sz="1200">
                <a:solidFill>
                  <a:srgbClr val="E8F6D5"/>
                </a:solidFill>
                <a:latin typeface="Calibri" pitchFamily="34" charset="0"/>
              </a:rPr>
              <a:pPr>
                <a:defRPr/>
              </a:pPr>
              <a:t>‹Nr.›</a:t>
            </a:fld>
            <a:r>
              <a:rPr lang="de-DE" sz="1200" dirty="0" smtClean="0">
                <a:solidFill>
                  <a:srgbClr val="E8F6D5"/>
                </a:solidFill>
                <a:latin typeface="Calibri" pitchFamily="34" charset="0"/>
              </a:rPr>
              <a:t>/2</a:t>
            </a:r>
            <a:endParaRPr lang="de-DE" sz="1200" dirty="0">
              <a:solidFill>
                <a:srgbClr val="E8F6D5"/>
              </a:solidFill>
              <a:latin typeface="Calibri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ransition>
    <p:random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5D8E1C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5D8E1C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5D8E1C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5D8E1C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5D8E1C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rgbClr val="66B82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rgbClr val="66B82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rgbClr val="66B82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rgbClr val="66B82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hyperlink" Target="BK_03_Fragen.pptx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3192463" y="168275"/>
            <a:ext cx="2759075" cy="400050"/>
          </a:xfrm>
          <a:noFill/>
        </p:spPr>
        <p:txBody>
          <a:bodyPr wrap="none" lIns="226687" tIns="17779" rIns="226687" bIns="17779">
            <a:spAutoFit/>
          </a:bodyPr>
          <a:lstStyle/>
          <a:p>
            <a:pPr eaLnBrk="1" hangingPunct="1"/>
            <a:r>
              <a:rPr lang="de-DE"/>
              <a:t>Aufbaukurs Tank</a:t>
            </a:r>
          </a:p>
        </p:txBody>
      </p:sp>
      <p:sp>
        <p:nvSpPr>
          <p:cNvPr id="2051" name="Rectangle 8"/>
          <p:cNvSpPr>
            <a:spLocks noChangeArrowheads="1"/>
          </p:cNvSpPr>
          <p:nvPr/>
        </p:nvSpPr>
        <p:spPr bwMode="auto">
          <a:xfrm>
            <a:off x="3600450" y="6381750"/>
            <a:ext cx="2016125" cy="325438"/>
          </a:xfrm>
          <a:prstGeom prst="rect">
            <a:avLst/>
          </a:prstGeom>
          <a:solidFill>
            <a:srgbClr val="D1ED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053" name="Rectangle 7"/>
          <p:cNvSpPr>
            <a:spLocks noChangeArrowheads="1"/>
          </p:cNvSpPr>
          <p:nvPr/>
        </p:nvSpPr>
        <p:spPr bwMode="auto">
          <a:xfrm>
            <a:off x="2987675" y="0"/>
            <a:ext cx="3168650" cy="549275"/>
          </a:xfrm>
          <a:prstGeom prst="rect">
            <a:avLst/>
          </a:prstGeom>
          <a:solidFill>
            <a:srgbClr val="D1ED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de-DE"/>
          </a:p>
        </p:txBody>
      </p:sp>
      <p:pic>
        <p:nvPicPr>
          <p:cNvPr id="7" name="Grafik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13192" y="2375560"/>
            <a:ext cx="2499860" cy="35721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0" y="728700"/>
            <a:ext cx="9144000" cy="16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de-DE" sz="4000" b="1" dirty="0">
                <a:solidFill>
                  <a:srgbClr val="5D8E1C"/>
                </a:solidFill>
                <a:cs typeface="Arial" charset="0"/>
              </a:rPr>
              <a:t>3. Dokumentation</a:t>
            </a:r>
          </a:p>
        </p:txBody>
      </p:sp>
      <p:sp>
        <p:nvSpPr>
          <p:cNvPr id="10" name="Rechteck 9"/>
          <p:cNvSpPr/>
          <p:nvPr/>
        </p:nvSpPr>
        <p:spPr>
          <a:xfrm>
            <a:off x="4103948" y="2348700"/>
            <a:ext cx="4706177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42925" indent="-542925" algn="l">
              <a:spcBef>
                <a:spcPts val="600"/>
              </a:spcBef>
            </a:pPr>
            <a:r>
              <a:rPr lang="de-DE" sz="2000" dirty="0"/>
              <a:t>3.1	ADR-Zulassungsbescheinigung</a:t>
            </a:r>
          </a:p>
          <a:p>
            <a:pPr marL="542925" indent="-542925" algn="l">
              <a:spcBef>
                <a:spcPts val="600"/>
              </a:spcBef>
            </a:pPr>
            <a:r>
              <a:rPr lang="de-DE" sz="2000" dirty="0"/>
              <a:t>3.2	Bescheinigung über die Prüfung von Aufsetztanks</a:t>
            </a:r>
          </a:p>
          <a:p>
            <a:pPr marL="542925" indent="-542925" algn="l">
              <a:spcBef>
                <a:spcPts val="600"/>
              </a:spcBef>
            </a:pPr>
            <a:r>
              <a:rPr lang="de-DE" sz="2000" dirty="0"/>
              <a:t>3.3	Beförderungspapier für Tanktransporte</a:t>
            </a:r>
          </a:p>
          <a:p>
            <a:pPr marL="542925" indent="-542925" algn="l">
              <a:spcBef>
                <a:spcPts val="600"/>
              </a:spcBef>
            </a:pPr>
            <a:r>
              <a:rPr lang="de-DE" sz="2000" dirty="0"/>
              <a:t>3.4	Verständnisfragen</a:t>
            </a:r>
          </a:p>
        </p:txBody>
      </p:sp>
      <p:pic>
        <p:nvPicPr>
          <p:cNvPr id="11" name="Grafik 10">
            <a:hlinkClick r:id="rId4" action="ppaction://hlinkpres?slideindex=1&amp;slidetitle=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637" y="5442796"/>
            <a:ext cx="1358000" cy="126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40577" y="196459"/>
            <a:ext cx="5672371" cy="343682"/>
          </a:xfrm>
          <a:noFill/>
        </p:spPr>
        <p:txBody>
          <a:bodyPr wrap="none" lIns="226687" tIns="17779" rIns="226687" bIns="17779">
            <a:spAutoFit/>
          </a:bodyPr>
          <a:lstStyle/>
          <a:p>
            <a:pPr eaLnBrk="1" hangingPunct="1"/>
            <a:r>
              <a:rPr lang="de-DE" sz="2000" b="1" dirty="0"/>
              <a:t>Fahrwegbestimmung nach § 35a) GGVSEB</a:t>
            </a: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3132138" y="2457450"/>
            <a:ext cx="5872162" cy="909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5934" tIns="42967" rIns="85934" bIns="42967">
            <a:spAutoFit/>
          </a:bodyPr>
          <a:lstStyle/>
          <a:p>
            <a:pPr marL="185738" indent="-185738" algn="l" defTabSz="711200">
              <a:buClr>
                <a:srgbClr val="5D8E1C"/>
              </a:buClr>
              <a:buFont typeface="Wingdings" pitchFamily="2" charset="2"/>
              <a:buChar char="§"/>
            </a:pPr>
            <a:r>
              <a:rPr lang="de-DE"/>
              <a:t>für einzelne Transportstrecken oder</a:t>
            </a:r>
          </a:p>
          <a:p>
            <a:pPr marL="185738" indent="-185738" algn="l" defTabSz="711200">
              <a:buClr>
                <a:srgbClr val="5D8E1C"/>
              </a:buClr>
              <a:buFont typeface="Wingdings" pitchFamily="2" charset="2"/>
              <a:buChar char="§"/>
            </a:pPr>
            <a:r>
              <a:rPr lang="de-DE"/>
              <a:t>allgemein für ein bestimmtes Gebiet </a:t>
            </a:r>
            <a:br>
              <a:rPr lang="de-DE"/>
            </a:br>
            <a:r>
              <a:rPr lang="de-DE"/>
              <a:t>(Stadt, Kreis oder Bundesland).</a:t>
            </a:r>
          </a:p>
        </p:txBody>
      </p:sp>
      <p:pic>
        <p:nvPicPr>
          <p:cNvPr id="11268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0577" y="1080437"/>
            <a:ext cx="2351020" cy="32572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269" name="Text Box 6"/>
          <p:cNvSpPr txBox="1">
            <a:spLocks noChangeArrowheads="1"/>
          </p:cNvSpPr>
          <p:nvPr/>
        </p:nvSpPr>
        <p:spPr bwMode="auto">
          <a:xfrm>
            <a:off x="106363" y="184150"/>
            <a:ext cx="5048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b="1">
                <a:solidFill>
                  <a:srgbClr val="E8F6D5"/>
                </a:solidFill>
              </a:rPr>
              <a:t>3.3</a:t>
            </a:r>
          </a:p>
        </p:txBody>
      </p:sp>
      <p:sp>
        <p:nvSpPr>
          <p:cNvPr id="182278" name="Rectangle 6"/>
          <p:cNvSpPr>
            <a:spLocks noChangeArrowheads="1"/>
          </p:cNvSpPr>
          <p:nvPr/>
        </p:nvSpPr>
        <p:spPr bwMode="auto">
          <a:xfrm>
            <a:off x="539750" y="5265738"/>
            <a:ext cx="8426450" cy="909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85341" tIns="42670" rIns="85341" bIns="42670">
            <a:spAutoFit/>
          </a:bodyPr>
          <a:lstStyle/>
          <a:p>
            <a:pPr marL="357188" indent="-357188" algn="l" defTabSz="854075" eaLnBrk="0" hangingPunct="0">
              <a:buSzPct val="140000"/>
              <a:buFontTx/>
              <a:buBlip>
                <a:blip r:embed="rId4"/>
              </a:buBlip>
            </a:pPr>
            <a:r>
              <a:rPr lang="de-DE" dirty="0"/>
              <a:t>In der Fahrwegbestimmung können auch Nebenbestimmungen enthalten sein, die vom Fahrzeugführer zu beachten sind (z.B. Auflagen, Einschränkungen und Anweisungen).</a:t>
            </a:r>
          </a:p>
        </p:txBody>
      </p:sp>
      <p:sp>
        <p:nvSpPr>
          <p:cNvPr id="11271" name="Rectangle 7"/>
          <p:cNvSpPr>
            <a:spLocks noChangeArrowheads="1"/>
          </p:cNvSpPr>
          <p:nvPr/>
        </p:nvSpPr>
        <p:spPr bwMode="auto">
          <a:xfrm>
            <a:off x="3132138" y="1052513"/>
            <a:ext cx="5437187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de-DE" dirty="0">
                <a:solidFill>
                  <a:schemeClr val="tx2"/>
                </a:solidFill>
              </a:rPr>
              <a:t>Für die Beförderung gefährlicher Güter nach </a:t>
            </a:r>
            <a:r>
              <a:rPr lang="de-DE" dirty="0">
                <a:solidFill>
                  <a:srgbClr val="5D8E1C"/>
                </a:solidFill>
              </a:rPr>
              <a:t>§35a) GVSEB</a:t>
            </a:r>
            <a:r>
              <a:rPr lang="de-DE" dirty="0">
                <a:solidFill>
                  <a:srgbClr val="66B821"/>
                </a:solidFill>
              </a:rPr>
              <a:t> </a:t>
            </a:r>
            <a:r>
              <a:rPr lang="de-DE" dirty="0"/>
              <a:t>werden nach Überschreiten der Freimengen </a:t>
            </a:r>
            <a:r>
              <a:rPr lang="de-DE" dirty="0">
                <a:solidFill>
                  <a:srgbClr val="5D8E1C"/>
                </a:solidFill>
              </a:rPr>
              <a:t>außerhalb der Autobahnen</a:t>
            </a:r>
          </a:p>
          <a:p>
            <a:pPr algn="l"/>
            <a:r>
              <a:rPr lang="de-DE" dirty="0"/>
              <a:t>schriftliche Fahrwegbestimmungen benötigt</a:t>
            </a:r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3132138" y="3582988"/>
            <a:ext cx="5508625" cy="146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de-DE" u="sng" dirty="0">
                <a:solidFill>
                  <a:srgbClr val="000000"/>
                </a:solidFill>
              </a:rPr>
              <a:t>Für alle Straßen</a:t>
            </a:r>
            <a:r>
              <a:rPr lang="de-DE" dirty="0">
                <a:solidFill>
                  <a:srgbClr val="000000"/>
                </a:solidFill>
              </a:rPr>
              <a:t> (auch für Auf- und Abfahrten der Autobahnen, Beförderungen zum oder vom nächstgelegenen Bahnhof oder Hafen, Beförderungen im Huckepackverkehr usw.) </a:t>
            </a:r>
          </a:p>
          <a:p>
            <a:pPr algn="l"/>
            <a:r>
              <a:rPr lang="de-DE" u="sng" dirty="0">
                <a:solidFill>
                  <a:srgbClr val="5D8E1C"/>
                </a:solidFill>
              </a:rPr>
              <a:t>muss eine Fahrwegbestimmung vorliegen</a:t>
            </a:r>
            <a:r>
              <a:rPr lang="de-DE" dirty="0">
                <a:solidFill>
                  <a:srgbClr val="5D8E1C"/>
                </a:solidFill>
              </a:rPr>
              <a:t>.</a:t>
            </a:r>
          </a:p>
        </p:txBody>
      </p:sp>
      <p:pic>
        <p:nvPicPr>
          <p:cNvPr id="182279" name="Picture 7" descr="gesetz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4325" y="2241550"/>
            <a:ext cx="706438" cy="102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4" name="Text Box 7"/>
          <p:cNvSpPr txBox="1">
            <a:spLocks noChangeArrowheads="1"/>
          </p:cNvSpPr>
          <p:nvPr/>
        </p:nvSpPr>
        <p:spPr bwMode="auto">
          <a:xfrm>
            <a:off x="8550275" y="44450"/>
            <a:ext cx="4667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b="1" dirty="0">
                <a:solidFill>
                  <a:srgbClr val="E8F6D5"/>
                </a:solidFill>
                <a:sym typeface="Wingdings" pitchFamily="2" charset="2"/>
              </a:rPr>
              <a:t></a:t>
            </a:r>
            <a:br>
              <a:rPr lang="de-DE" b="1" dirty="0">
                <a:solidFill>
                  <a:srgbClr val="E8F6D5"/>
                </a:solidFill>
                <a:sym typeface="Wingdings" pitchFamily="2" charset="2"/>
              </a:rPr>
            </a:br>
            <a:r>
              <a:rPr lang="de-DE" b="1" dirty="0">
                <a:solidFill>
                  <a:srgbClr val="E8F6D5"/>
                </a:solidFill>
                <a:sym typeface="Wingdings" pitchFamily="2" charset="2"/>
              </a:rPr>
              <a:t>12</a:t>
            </a:r>
            <a:endParaRPr lang="de-DE" b="1" dirty="0">
              <a:solidFill>
                <a:srgbClr val="E8F6D5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2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8" grpId="0"/>
    </p:bldLst>
  </p:timing>
</p:sld>
</file>

<file path=ppt/theme/theme1.xml><?xml version="1.0" encoding="utf-8"?>
<a:theme xmlns:a="http://schemas.openxmlformats.org/drawingml/2006/main" name="Standarddesign">
  <a:themeElements>
    <a:clrScheme name="Standard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101</Words>
  <Application>Microsoft Office PowerPoint</Application>
  <PresentationFormat>Bildschirmpräsentation (4:3)</PresentationFormat>
  <Paragraphs>18</Paragraphs>
  <Slides>2</Slides>
  <Notes>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Standarddesign</vt:lpstr>
      <vt:lpstr>Aufbaukurs Tank</vt:lpstr>
      <vt:lpstr>Fahrwegbestimmung nach § 35a) GGVSEB</vt:lpstr>
    </vt:vector>
  </TitlesOfParts>
  <Company>Copyright Verlag Heinrich Vogel 2004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Folienprogramm Gefahrgutfahrer-Schulung</dc:title>
  <dc:creator>Uwe Hildach und Dipl.-Ing. Jürgen Werny</dc:creator>
  <cp:lastModifiedBy>Hurst, Ulrike, Springer Fachmedien Muenchen</cp:lastModifiedBy>
  <cp:revision>222</cp:revision>
  <cp:lastPrinted>2003-03-28T09:32:57Z</cp:lastPrinted>
  <dcterms:created xsi:type="dcterms:W3CDTF">2001-09-22T11:10:21Z</dcterms:created>
  <dcterms:modified xsi:type="dcterms:W3CDTF">2017-07-25T07:17:54Z</dcterms:modified>
</cp:coreProperties>
</file>