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2" r:id="rId2"/>
    <p:sldId id="341" r:id="rId3"/>
    <p:sldId id="342" r:id="rId4"/>
    <p:sldId id="343" r:id="rId5"/>
    <p:sldId id="344" r:id="rId6"/>
    <p:sldId id="345" r:id="rId7"/>
    <p:sldId id="346" r:id="rId8"/>
    <p:sldId id="347" r:id="rId9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2">
          <p15:clr>
            <a:srgbClr val="A4A3A4"/>
          </p15:clr>
        </p15:guide>
        <p15:guide id="2" orient="horz" pos="686">
          <p15:clr>
            <a:srgbClr val="A4A3A4"/>
          </p15:clr>
        </p15:guide>
        <p15:guide id="3" orient="horz" pos="3748">
          <p15:clr>
            <a:srgbClr val="A4A3A4"/>
          </p15:clr>
        </p15:guide>
        <p15:guide id="4" pos="340">
          <p15:clr>
            <a:srgbClr val="A4A3A4"/>
          </p15:clr>
        </p15:guide>
        <p15:guide id="5" pos="5443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FFCC"/>
    <a:srgbClr val="CCFF99"/>
    <a:srgbClr val="99FF99"/>
    <a:srgbClr val="99FF66"/>
    <a:srgbClr val="66FF66"/>
    <a:srgbClr val="66FF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090" autoAdjust="0"/>
  </p:normalViewPr>
  <p:slideViewPr>
    <p:cSldViewPr>
      <p:cViewPr varScale="1">
        <p:scale>
          <a:sx n="123" d="100"/>
          <a:sy n="123" d="100"/>
        </p:scale>
        <p:origin x="-750" y="-90"/>
      </p:cViewPr>
      <p:guideLst>
        <p:guide orient="horz" pos="232"/>
        <p:guide orient="horz" pos="686"/>
        <p:guide orient="horz" pos="3748"/>
        <p:guide pos="340"/>
        <p:guide pos="5443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notesViewPr>
    <p:cSldViewPr>
      <p:cViewPr varScale="1">
        <p:scale>
          <a:sx n="83" d="100"/>
          <a:sy n="83" d="100"/>
        </p:scale>
        <p:origin x="-1290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9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61396D6-8802-45AF-8705-FE33EEC99E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982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F585341-6B19-4AB2-8CA7-DF12654871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922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BC846-409F-4F3C-A556-76071CF5BB2D}" type="slidenum">
              <a:rPr lang="de-DE" sz="1200" smtClean="0">
                <a:latin typeface="Times New Roman" pitchFamily="18" charset="0"/>
              </a:rPr>
              <a:pPr eaLnBrk="1" hangingPunct="1"/>
              <a:t>1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615950"/>
            <a:ext cx="4808538" cy="3606800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29" rIns="92059" bIns="46029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3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37F522-B502-4F6E-ACBB-607B75894F7D}" type="slidenum">
              <a:rPr lang="de-DE" sz="1200" smtClean="0">
                <a:latin typeface="Times New Roman" pitchFamily="18" charset="0"/>
              </a:rPr>
              <a:pPr eaLnBrk="1" hangingPunct="1"/>
              <a:t>2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54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540623-AC18-4900-B349-ED7DF7E3E79A}" type="slidenum">
              <a:rPr lang="de-DE" sz="1200" smtClean="0">
                <a:latin typeface="Times New Roman" pitchFamily="18" charset="0"/>
              </a:rPr>
              <a:pPr eaLnBrk="1" hangingPunct="1"/>
              <a:t>8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44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8550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52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1890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5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869950"/>
              <a:endParaRPr lang="de-DE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890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457200" y="6192838"/>
            <a:ext cx="8229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1600" b="1">
                <a:solidFill>
                  <a:srgbClr val="5D8E1C"/>
                </a:solidFill>
                <a:cs typeface="Arial" charset="0"/>
              </a:rPr>
              <a:t>6. Durchführung der Beförderung</a:t>
            </a:r>
          </a:p>
        </p:txBody>
      </p:sp>
      <p:sp>
        <p:nvSpPr>
          <p:cNvPr id="1033" name="Rechteck 12"/>
          <p:cNvSpPr>
            <a:spLocks noChangeArrowheads="1"/>
          </p:cNvSpPr>
          <p:nvPr userDrawn="1"/>
        </p:nvSpPr>
        <p:spPr bwMode="auto">
          <a:xfrm>
            <a:off x="8054786" y="6249988"/>
            <a:ext cx="6036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C75C938F-C51E-458E-A2B4-952453D7C7D7}" type="slidenum">
              <a:rPr lang="de-DE" sz="1200">
                <a:solidFill>
                  <a:srgbClr val="E8F6D5"/>
                </a:solidFill>
                <a:latin typeface="Calibri" pitchFamily="34" charset="0"/>
              </a:rPr>
              <a:pPr/>
              <a:t>‹Nr.›</a:t>
            </a:fld>
            <a:r>
              <a:rPr lang="de-DE" sz="1200" dirty="0" smtClean="0">
                <a:solidFill>
                  <a:srgbClr val="E8F6D5"/>
                </a:solidFill>
                <a:latin typeface="Calibri" pitchFamily="34" charset="0"/>
              </a:rPr>
              <a:t>/8</a:t>
            </a:r>
            <a:endParaRPr lang="de-DE" sz="1200" dirty="0">
              <a:solidFill>
                <a:srgbClr val="E8F6D5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BK_06_Frage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36"/>
          <p:cNvSpPr>
            <a:spLocks noChangeArrowheads="1"/>
          </p:cNvSpPr>
          <p:nvPr/>
        </p:nvSpPr>
        <p:spPr bwMode="auto">
          <a:xfrm>
            <a:off x="2771775" y="6453188"/>
            <a:ext cx="35639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2" name="Rectangle 1037"/>
          <p:cNvSpPr>
            <a:spLocks noChangeArrowheads="1"/>
          </p:cNvSpPr>
          <p:nvPr/>
        </p:nvSpPr>
        <p:spPr bwMode="auto">
          <a:xfrm>
            <a:off x="2879725" y="6381750"/>
            <a:ext cx="34559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3" name="Rectangle 1038"/>
          <p:cNvSpPr>
            <a:spLocks noChangeArrowheads="1"/>
          </p:cNvSpPr>
          <p:nvPr/>
        </p:nvSpPr>
        <p:spPr bwMode="auto">
          <a:xfrm>
            <a:off x="2916238" y="6381750"/>
            <a:ext cx="33845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4" name="Rectangle 1039"/>
          <p:cNvSpPr>
            <a:spLocks noChangeArrowheads="1"/>
          </p:cNvSpPr>
          <p:nvPr/>
        </p:nvSpPr>
        <p:spPr bwMode="auto">
          <a:xfrm>
            <a:off x="2879725" y="6416675"/>
            <a:ext cx="35274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055" name="Rectangle 1040"/>
          <p:cNvSpPr>
            <a:spLocks noChangeArrowheads="1"/>
          </p:cNvSpPr>
          <p:nvPr/>
        </p:nvSpPr>
        <p:spPr bwMode="auto">
          <a:xfrm>
            <a:off x="2916238" y="6308725"/>
            <a:ext cx="3311525" cy="323850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2056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106" y="2348748"/>
            <a:ext cx="2519736" cy="3596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728700"/>
            <a:ext cx="914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 dirty="0">
                <a:solidFill>
                  <a:srgbClr val="5D8E1C"/>
                </a:solidFill>
                <a:cs typeface="Arial" charset="0"/>
              </a:rPr>
              <a:t>6. Durchführung der Beförderung</a:t>
            </a:r>
          </a:p>
        </p:txBody>
      </p:sp>
      <p:sp>
        <p:nvSpPr>
          <p:cNvPr id="10" name="Rechteck 9"/>
          <p:cNvSpPr/>
          <p:nvPr/>
        </p:nvSpPr>
        <p:spPr>
          <a:xfrm>
            <a:off x="4103948" y="2348700"/>
            <a:ext cx="470617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6.1	Verkehrs- und Betriebssicherheit</a:t>
            </a:r>
          </a:p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6.2 	Vorschriften zur Durchführung von Transporten</a:t>
            </a:r>
          </a:p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6.3	Verständnisfragen</a:t>
            </a:r>
          </a:p>
        </p:txBody>
      </p:sp>
      <p:pic>
        <p:nvPicPr>
          <p:cNvPr id="11" name="Grafik 10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65338"/>
            <a:ext cx="135800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11" y="165681"/>
            <a:ext cx="8129774" cy="405237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 dirty="0"/>
              <a:t>Verlagerung und Fahrweg (§ 35, 35a, 35b und 35c GGVSEB) </a:t>
            </a:r>
            <a:r>
              <a:rPr lang="de-DE" sz="1600" b="1" dirty="0"/>
              <a:t>(1)</a:t>
            </a:r>
            <a:r>
              <a:rPr lang="de-DE" dirty="0"/>
              <a:t>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8775" y="1089025"/>
            <a:ext cx="8151813" cy="176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/>
          <a:lstStyle/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Für die Beförderung gefährlicher Güter,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die in </a:t>
            </a:r>
            <a:r>
              <a:rPr lang="de-DE" sz="1800" dirty="0">
                <a:solidFill>
                  <a:srgbClr val="5D8E1C"/>
                </a:solidFill>
              </a:rPr>
              <a:t>§35b GGVSEB </a:t>
            </a:r>
            <a:r>
              <a:rPr lang="de-DE" sz="1800" dirty="0"/>
              <a:t>gelistet sind, werden nach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Überschreiten der Freimengen,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>
                <a:solidFill>
                  <a:srgbClr val="5D8E1C"/>
                </a:solidFill>
              </a:rPr>
              <a:t>außerhalb der Autobahnen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schriftliche Fahrwegbestimmungen benötigt</a:t>
            </a:r>
            <a:endParaRPr lang="de-DE" sz="1900" b="1" dirty="0">
              <a:solidFill>
                <a:srgbClr val="66B821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292" y="898913"/>
            <a:ext cx="1599284" cy="2215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F8D660E2-5F0B-4864-A19B-C7C6ECFF1464}"/>
              </a:ext>
            </a:extLst>
          </p:cNvPr>
          <p:cNvSpPr/>
          <p:nvPr/>
        </p:nvSpPr>
        <p:spPr>
          <a:xfrm>
            <a:off x="358775" y="3076875"/>
            <a:ext cx="8069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Der Beförderer hat dafür zu sorgen, dass die Fahrwegbestimmung dem Fahrzeugführer vor Beförderungsbeginn übergeben wird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4F33FDC8-261E-44C4-AFAE-9DC75741F22F}"/>
              </a:ext>
            </a:extLst>
          </p:cNvPr>
          <p:cNvSpPr/>
          <p:nvPr/>
        </p:nvSpPr>
        <p:spPr>
          <a:xfrm>
            <a:off x="358775" y="4008700"/>
            <a:ext cx="81597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Der Verlader und der Befüller haben den Fahrzeugführer auf die Beachtung der Fahrwegbestimmung schriftlich oder elektronisch hinzuweisen.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xmlns="" id="{D5D901B2-9A1E-42EE-8509-9B57AB7539BC}"/>
              </a:ext>
            </a:extLst>
          </p:cNvPr>
          <p:cNvSpPr/>
          <p:nvPr/>
        </p:nvSpPr>
        <p:spPr>
          <a:xfrm>
            <a:off x="358775" y="5248302"/>
            <a:ext cx="85697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u="sng" dirty="0"/>
              <a:t>Nebenbestimmungen</a:t>
            </a:r>
            <a:r>
              <a:rPr lang="de-DE" dirty="0"/>
              <a:t> (Auflagen, Einschränkungen, Anweisungen)</a:t>
            </a:r>
            <a:endParaRPr lang="de-DE" dirty="0">
              <a:solidFill>
                <a:schemeClr val="accent1"/>
              </a:solidFill>
            </a:endParaRP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dirty="0">
                <a:solidFill>
                  <a:srgbClr val="5D8E1C"/>
                </a:solidFill>
              </a:rPr>
              <a:t>sind vom Fahrzeugführer zu beachten !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30C2461E-B089-4BB3-94C9-A519901E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11" name="Text Box 39">
            <a:extLst>
              <a:ext uri="{FF2B5EF4-FFF2-40B4-BE49-F238E27FC236}">
                <a16:creationId xmlns:a16="http://schemas.microsoft.com/office/drawing/2014/main" xmlns="" id="{DCBC143E-7D77-41CC-88EE-88BD4F2C9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182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88323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312876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155" y="2312876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524" y="2312876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53034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0246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75"/>
          <a:stretch>
            <a:fillRect/>
          </a:stretch>
        </p:blipFill>
        <p:spPr bwMode="auto">
          <a:xfrm>
            <a:off x="462167" y="3195435"/>
            <a:ext cx="8108298" cy="287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hteck 2"/>
          <p:cNvSpPr>
            <a:spLocks noChangeArrowheads="1"/>
          </p:cNvSpPr>
          <p:nvPr/>
        </p:nvSpPr>
        <p:spPr bwMode="auto">
          <a:xfrm>
            <a:off x="571990" y="1042491"/>
            <a:ext cx="7812861" cy="12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altLang="de-DE" sz="1846"/>
              <a:t>Bei verschiedenen Gütern der Klasse 1 jeweils in geringeren Mengen als 1000 kg Nettoexplosivstoffmasse in einer Beförderungseinheit befördert, sind die §§ 35 und 35a ab einer Summe der Nettoexplosivstoffmassen dieser Güter von 1 000 kg in der Beförderungseinheit anzuwenden.</a:t>
            </a:r>
          </a:p>
        </p:txBody>
      </p:sp>
      <p:pic>
        <p:nvPicPr>
          <p:cNvPr id="10248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204716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hteck 3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xmlns="" id="{68DCF420-2D7B-4956-9524-3FBBB0ADF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16" name="Text Box 39">
            <a:extLst>
              <a:ext uri="{FF2B5EF4-FFF2-40B4-BE49-F238E27FC236}">
                <a16:creationId xmlns:a16="http://schemas.microsoft.com/office/drawing/2014/main" xmlns="" id="{7D69EDC3-BDD5-432E-889C-39E6443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182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157795138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35" y="1088740"/>
            <a:ext cx="901987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41" y="1088740"/>
            <a:ext cx="901987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46" y="1088740"/>
            <a:ext cx="901987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1270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13" y="2697367"/>
            <a:ext cx="8120673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3713" y="2077101"/>
            <a:ext cx="8108298" cy="62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hteck 6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xmlns="" id="{A1CF6F59-A747-4F03-87D3-BC89CD1D2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14" name="Text Box 39">
            <a:extLst>
              <a:ext uri="{FF2B5EF4-FFF2-40B4-BE49-F238E27FC236}">
                <a16:creationId xmlns:a16="http://schemas.microsoft.com/office/drawing/2014/main" xmlns="" id="{7804938D-6D14-42B4-A780-4F489E40D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182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193700136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2291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96"/>
          <a:stretch>
            <a:fillRect/>
          </a:stretch>
        </p:blipFill>
        <p:spPr bwMode="auto">
          <a:xfrm>
            <a:off x="462167" y="4358625"/>
            <a:ext cx="8108298" cy="17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736814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hteck 7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7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804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895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 Box 7">
            <a:extLst>
              <a:ext uri="{FF2B5EF4-FFF2-40B4-BE49-F238E27FC236}">
                <a16:creationId xmlns:a16="http://schemas.microsoft.com/office/drawing/2014/main" xmlns="" id="{6C870A87-7A8D-475E-9239-126F0951D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15" name="Text Box 39">
            <a:extLst>
              <a:ext uri="{FF2B5EF4-FFF2-40B4-BE49-F238E27FC236}">
                <a16:creationId xmlns:a16="http://schemas.microsoft.com/office/drawing/2014/main" xmlns="" id="{5FA218BF-5BAA-4922-9B46-F4F73DDA9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182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123391566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331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57"/>
          <a:stretch>
            <a:fillRect/>
          </a:stretch>
        </p:blipFill>
        <p:spPr bwMode="auto">
          <a:xfrm>
            <a:off x="462167" y="3671848"/>
            <a:ext cx="8108298" cy="239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040756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hteck 6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7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804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895" y="1633172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D796EDD2-1004-48CE-8003-88FFD7D1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2" y="184150"/>
            <a:ext cx="505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12" name="Text Box 48">
            <a:extLst>
              <a:ext uri="{FF2B5EF4-FFF2-40B4-BE49-F238E27FC236}">
                <a16:creationId xmlns:a16="http://schemas.microsoft.com/office/drawing/2014/main" xmlns="" id="{095F6037-FC0B-4271-A1E4-7E34A05F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9294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114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4281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1828645" y="173603"/>
            <a:ext cx="5486710" cy="376434"/>
          </a:xfrm>
        </p:spPr>
        <p:txBody>
          <a:bodyPr/>
          <a:lstStyle/>
          <a:p>
            <a:r>
              <a:rPr lang="de-DE" altLang="de-DE" dirty="0"/>
              <a:t>Prüfschritte zur Fahrwegbestimmung</a:t>
            </a:r>
          </a:p>
        </p:txBody>
      </p:sp>
      <p:sp>
        <p:nvSpPr>
          <p:cNvPr id="2" name="Rechteck: abgerundete Ecken 1"/>
          <p:cNvSpPr/>
          <p:nvPr/>
        </p:nvSpPr>
        <p:spPr bwMode="auto">
          <a:xfrm>
            <a:off x="184346" y="1104362"/>
            <a:ext cx="5760000" cy="41642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Ist das Produkt in § 35b) gelistet?</a:t>
            </a:r>
            <a:endParaRPr lang="de-DE" sz="1846" dirty="0"/>
          </a:p>
        </p:txBody>
      </p:sp>
      <p:sp>
        <p:nvSpPr>
          <p:cNvPr id="13" name="Rechteck: abgerundete Ecken 12"/>
          <p:cNvSpPr/>
          <p:nvPr/>
        </p:nvSpPr>
        <p:spPr bwMode="auto">
          <a:xfrm>
            <a:off x="184346" y="4126416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Ist die Verlagerung </a:t>
            </a:r>
            <a:r>
              <a:rPr lang="de-DE" altLang="de-DE" sz="1846" dirty="0">
                <a:solidFill>
                  <a:srgbClr val="FF0000"/>
                </a:solidFill>
              </a:rPr>
              <a:t>auf Eisenbahn- oder Wasserweg </a:t>
            </a:r>
            <a:r>
              <a:rPr lang="de-DE" altLang="de-DE" sz="1846" dirty="0"/>
              <a:t>gem. § 35 vorgeschrieben?</a:t>
            </a:r>
          </a:p>
        </p:txBody>
      </p:sp>
      <p:sp>
        <p:nvSpPr>
          <p:cNvPr id="14" name="Rechteck: abgerundete Ecken 13"/>
          <p:cNvSpPr/>
          <p:nvPr/>
        </p:nvSpPr>
        <p:spPr bwMode="auto">
          <a:xfrm>
            <a:off x="184346" y="1902200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Wird die Beförderung teilweise oder vollständig im Straßenverkehr </a:t>
            </a:r>
            <a:r>
              <a:rPr lang="de-DE" altLang="de-DE" sz="1846" dirty="0">
                <a:solidFill>
                  <a:srgbClr val="FF0000"/>
                </a:solidFill>
              </a:rPr>
              <a:t>(außerhalb BAB)</a:t>
            </a:r>
            <a:r>
              <a:rPr lang="de-DE" altLang="de-DE" sz="1846" dirty="0"/>
              <a:t> durchgeführt?</a:t>
            </a:r>
          </a:p>
        </p:txBody>
      </p:sp>
      <p:sp>
        <p:nvSpPr>
          <p:cNvPr id="15" name="Rechteck: abgerundete Ecken 14"/>
          <p:cNvSpPr/>
          <p:nvPr/>
        </p:nvSpPr>
        <p:spPr bwMode="auto">
          <a:xfrm>
            <a:off x="184346" y="3014308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Können Ausnahmen zu den §§ 35 und 35a angewandt werden.</a:t>
            </a:r>
            <a:endParaRPr lang="de-DE" sz="1846" dirty="0"/>
          </a:p>
        </p:txBody>
      </p:sp>
      <p:cxnSp>
        <p:nvCxnSpPr>
          <p:cNvPr id="16" name="Gerade Verbindung mit Pfeil 15"/>
          <p:cNvCxnSpPr>
            <a:cxnSpLocks noChangeShapeType="1"/>
            <a:stCxn id="2" idx="2"/>
            <a:endCxn id="14" idx="0"/>
          </p:cNvCxnSpPr>
          <p:nvPr/>
        </p:nvCxnSpPr>
        <p:spPr bwMode="auto">
          <a:xfrm>
            <a:off x="3064346" y="1520788"/>
            <a:ext cx="0" cy="38141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hteck: abgerundete Ecken 16"/>
          <p:cNvSpPr/>
          <p:nvPr/>
        </p:nvSpPr>
        <p:spPr bwMode="auto">
          <a:xfrm>
            <a:off x="184346" y="5238523"/>
            <a:ext cx="5760000" cy="730696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Der Fahrwegbestimmung außerhalb der Autobahnen auf Antrag schriftlich oder elektronisch erforderlich.</a:t>
            </a:r>
            <a:endParaRPr lang="de-DE" sz="1846" dirty="0"/>
          </a:p>
        </p:txBody>
      </p:sp>
      <p:cxnSp>
        <p:nvCxnSpPr>
          <p:cNvPr id="18" name="Gerade Verbindung mit Pfeil 17"/>
          <p:cNvCxnSpPr>
            <a:cxnSpLocks noChangeShapeType="1"/>
            <a:stCxn id="14" idx="2"/>
            <a:endCxn id="15" idx="0"/>
          </p:cNvCxnSpPr>
          <p:nvPr/>
        </p:nvCxnSpPr>
        <p:spPr bwMode="auto">
          <a:xfrm>
            <a:off x="3064346" y="2632896"/>
            <a:ext cx="0" cy="38141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mit Pfeil 18"/>
          <p:cNvCxnSpPr>
            <a:cxnSpLocks noChangeShapeType="1"/>
            <a:endCxn id="13" idx="0"/>
          </p:cNvCxnSpPr>
          <p:nvPr/>
        </p:nvCxnSpPr>
        <p:spPr bwMode="auto">
          <a:xfrm>
            <a:off x="3064346" y="3802829"/>
            <a:ext cx="0" cy="32358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Gerade Verbindung mit Pfeil 20"/>
          <p:cNvCxnSpPr>
            <a:cxnSpLocks noChangeShapeType="1"/>
            <a:stCxn id="13" idx="2"/>
            <a:endCxn id="17" idx="0"/>
          </p:cNvCxnSpPr>
          <p:nvPr/>
        </p:nvCxnSpPr>
        <p:spPr bwMode="auto">
          <a:xfrm>
            <a:off x="3064346" y="4857112"/>
            <a:ext cx="0" cy="381411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Verbinder: gewinkelt 25"/>
          <p:cNvCxnSpPr>
            <a:cxnSpLocks/>
            <a:stCxn id="2" idx="3"/>
          </p:cNvCxnSpPr>
          <p:nvPr/>
        </p:nvCxnSpPr>
        <p:spPr bwMode="auto">
          <a:xfrm>
            <a:off x="5944346" y="1312575"/>
            <a:ext cx="2478298" cy="3925948"/>
          </a:xfrm>
          <a:prstGeom prst="bentConnector2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hteck: abgerundete Ecken 30"/>
          <p:cNvSpPr/>
          <p:nvPr/>
        </p:nvSpPr>
        <p:spPr bwMode="auto">
          <a:xfrm>
            <a:off x="6293637" y="5238523"/>
            <a:ext cx="2613733" cy="730696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Keine</a:t>
            </a:r>
            <a:br>
              <a:rPr lang="de-DE" altLang="de-DE" sz="1846" dirty="0"/>
            </a:br>
            <a:r>
              <a:rPr lang="de-DE" altLang="de-DE" sz="1846" dirty="0"/>
              <a:t>Fahrwegbestimmung.</a:t>
            </a:r>
            <a:endParaRPr lang="de-DE" sz="1846" dirty="0"/>
          </a:p>
        </p:txBody>
      </p:sp>
      <p:sp>
        <p:nvSpPr>
          <p:cNvPr id="35" name="Text Box 63"/>
          <p:cNvSpPr txBox="1">
            <a:spLocks noChangeArrowheads="1"/>
          </p:cNvSpPr>
          <p:nvPr/>
        </p:nvSpPr>
        <p:spPr bwMode="auto">
          <a:xfrm>
            <a:off x="5908537" y="1052736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sp>
        <p:nvSpPr>
          <p:cNvPr id="36" name="Text Box 63"/>
          <p:cNvSpPr txBox="1">
            <a:spLocks noChangeArrowheads="1"/>
          </p:cNvSpPr>
          <p:nvPr/>
        </p:nvSpPr>
        <p:spPr bwMode="auto">
          <a:xfrm>
            <a:off x="5908537" y="4223822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7" name="Text Box 63"/>
          <p:cNvSpPr txBox="1">
            <a:spLocks noChangeArrowheads="1"/>
          </p:cNvSpPr>
          <p:nvPr/>
        </p:nvSpPr>
        <p:spPr bwMode="auto">
          <a:xfrm>
            <a:off x="2551101" y="1577611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8" name="Text Box 63"/>
          <p:cNvSpPr txBox="1">
            <a:spLocks noChangeArrowheads="1"/>
          </p:cNvSpPr>
          <p:nvPr/>
        </p:nvSpPr>
        <p:spPr bwMode="auto">
          <a:xfrm>
            <a:off x="2551101" y="2689719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9" name="Text Box 63"/>
          <p:cNvSpPr txBox="1">
            <a:spLocks noChangeArrowheads="1"/>
          </p:cNvSpPr>
          <p:nvPr/>
        </p:nvSpPr>
        <p:spPr bwMode="auto">
          <a:xfrm>
            <a:off x="2551101" y="3801827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40" name="Text Box 63"/>
          <p:cNvSpPr txBox="1">
            <a:spLocks noChangeArrowheads="1"/>
          </p:cNvSpPr>
          <p:nvPr/>
        </p:nvSpPr>
        <p:spPr bwMode="auto">
          <a:xfrm>
            <a:off x="2551100" y="4913934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sp>
        <p:nvSpPr>
          <p:cNvPr id="42" name="Rechteck: abgerundete Ecken 41"/>
          <p:cNvSpPr/>
          <p:nvPr/>
        </p:nvSpPr>
        <p:spPr bwMode="auto">
          <a:xfrm>
            <a:off x="6561284" y="4126416"/>
            <a:ext cx="1575112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Hinweis erforderlich</a:t>
            </a:r>
            <a:endParaRPr lang="de-DE" sz="1846" dirty="0"/>
          </a:p>
        </p:txBody>
      </p:sp>
      <p:cxnSp>
        <p:nvCxnSpPr>
          <p:cNvPr id="46" name="Gerade Verbindung mit Pfeil 45"/>
          <p:cNvCxnSpPr>
            <a:cxnSpLocks noChangeShapeType="1"/>
            <a:stCxn id="13" idx="3"/>
            <a:endCxn id="42" idx="1"/>
          </p:cNvCxnSpPr>
          <p:nvPr/>
        </p:nvCxnSpPr>
        <p:spPr bwMode="auto">
          <a:xfrm>
            <a:off x="5944346" y="4491764"/>
            <a:ext cx="616938" cy="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xmlns="" id="{DD891B87-9F4F-4DC5-A4A1-56804AD0FABC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4346" y="2276872"/>
            <a:ext cx="2478299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 Box 63">
            <a:extLst>
              <a:ext uri="{FF2B5EF4-FFF2-40B4-BE49-F238E27FC236}">
                <a16:creationId xmlns:a16="http://schemas.microsoft.com/office/drawing/2014/main" xmlns="" id="{84A5CCB6-34A3-4A45-A4DC-8BB487C4D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537" y="2010046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xmlns="" id="{9A5DF26F-1426-4D94-8A4E-D7F6EE6718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4345" y="3367129"/>
            <a:ext cx="2478299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 Box 63">
            <a:extLst>
              <a:ext uri="{FF2B5EF4-FFF2-40B4-BE49-F238E27FC236}">
                <a16:creationId xmlns:a16="http://schemas.microsoft.com/office/drawing/2014/main" xmlns="" id="{A599682A-7091-45C4-8829-458A2F143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537" y="3107698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27" name="Text Box 7">
            <a:extLst>
              <a:ext uri="{FF2B5EF4-FFF2-40B4-BE49-F238E27FC236}">
                <a16:creationId xmlns:a16="http://schemas.microsoft.com/office/drawing/2014/main" xmlns="" id="{CB751B7A-C90B-440B-BDB3-8029AD64A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1" y="184150"/>
            <a:ext cx="505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28" name="Text Box 48">
            <a:extLst>
              <a:ext uri="{FF2B5EF4-FFF2-40B4-BE49-F238E27FC236}">
                <a16:creationId xmlns:a16="http://schemas.microsoft.com/office/drawing/2014/main" xmlns="" id="{3AF657C2-BB99-427A-9E1D-E9235083B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9293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114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1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32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9494" y="165681"/>
            <a:ext cx="8129775" cy="405237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 dirty="0"/>
              <a:t>Verlagerung und Fahrweg (§ 35, 35a, 35b und 35c GGVSEB) </a:t>
            </a:r>
            <a:r>
              <a:rPr lang="de-DE" sz="1600" b="1" dirty="0"/>
              <a:t>(2)</a:t>
            </a:r>
            <a:r>
              <a:rPr lang="de-DE" dirty="0"/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46256" y="1074943"/>
            <a:ext cx="7794625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/>
          <a:lstStyle/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Die Fahrwegbestimmung ist nicht erforderlich wenn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1.  die Entfernung bei Benutzung der Autobahn mindestens doppelt so groß ist wie die Entfernung bei Benutzung anderer geeigneter Straßen, oder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2.  die Benutzung der Autobahn nach den Vorschriften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der Straßenverkehrs-Ordnung oder der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Ferien­reiseverordnung ausgeschlossen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oder beschränkt ist.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6356" y="3106434"/>
            <a:ext cx="2027398" cy="2808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81252FBD-DAAA-47DE-8953-F20AB22B3A1C}"/>
              </a:ext>
            </a:extLst>
          </p:cNvPr>
          <p:cNvSpPr/>
          <p:nvPr/>
        </p:nvSpPr>
        <p:spPr>
          <a:xfrm>
            <a:off x="546256" y="5534451"/>
            <a:ext cx="6257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54075" eaLnBrk="0" hangingPunct="0">
              <a:lnSpc>
                <a:spcPct val="120000"/>
              </a:lnSpc>
            </a:pPr>
            <a:r>
              <a:rPr lang="de-DE" dirty="0">
                <a:solidFill>
                  <a:srgbClr val="000000"/>
                </a:solidFill>
              </a:rPr>
              <a:t>Weitere Ausnahmen sind in § 35c GGVSEB geregelt.</a:t>
            </a:r>
          </a:p>
          <a:p>
            <a:pPr algn="l" defTabSz="854075" eaLnBrk="0" hangingPunct="0">
              <a:lnSpc>
                <a:spcPct val="120000"/>
              </a:lnSpc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BD5B2905-6015-49CA-814F-EBC658B8B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6.2</a:t>
            </a:r>
          </a:p>
        </p:txBody>
      </p:sp>
      <p:sp>
        <p:nvSpPr>
          <p:cNvPr id="8" name="Text Box 39">
            <a:extLst>
              <a:ext uri="{FF2B5EF4-FFF2-40B4-BE49-F238E27FC236}">
                <a16:creationId xmlns:a16="http://schemas.microsoft.com/office/drawing/2014/main" xmlns="" id="{258DEC5E-1D3E-4E8D-B31E-C40088CBA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182" y="44450"/>
            <a:ext cx="556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43268072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356</Words>
  <Application>Microsoft Office PowerPoint</Application>
  <PresentationFormat>Bildschirmpräsentation (4:3)</PresentationFormat>
  <Paragraphs>64</Paragraphs>
  <Slides>8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PowerPoint-Präsentation</vt:lpstr>
      <vt:lpstr>Verlagerung und Fahrweg (§ 35, 35a, 35b und 35c GGVSEB) (1) </vt:lpstr>
      <vt:lpstr>§ 35b Gefährliche Güter bei denen die §§ 35 und 35a gelten</vt:lpstr>
      <vt:lpstr>§ 35b Gefährliche Güter bei denen die §§ 35 und 35a gelten</vt:lpstr>
      <vt:lpstr>§ 35b Gefährliche Güter bei denen die §§ 35 und 35a gelten</vt:lpstr>
      <vt:lpstr>§ 35b Gefährliche Güter bei denen die §§ 35 und 35a gelten</vt:lpstr>
      <vt:lpstr>Prüfschritte zur Fahrwegbestimmung</vt:lpstr>
      <vt:lpstr>Verlagerung und Fahrweg (§ 35, 35a, 35b und 35c GGVSEB) (2) 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272</cp:revision>
  <cp:lastPrinted>2003-03-26T12:56:28Z</cp:lastPrinted>
  <dcterms:created xsi:type="dcterms:W3CDTF">2001-09-22T11:10:21Z</dcterms:created>
  <dcterms:modified xsi:type="dcterms:W3CDTF">2017-07-25T07:16:49Z</dcterms:modified>
</cp:coreProperties>
</file>