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3.wav" ContentType="audio/wav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91" r:id="rId2"/>
    <p:sldId id="309" r:id="rId3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48">
          <p15:clr>
            <a:srgbClr val="A4A3A4"/>
          </p15:clr>
        </p15:guide>
        <p15:guide id="2" orient="horz" pos="232">
          <p15:clr>
            <a:srgbClr val="A4A3A4"/>
          </p15:clr>
        </p15:guide>
        <p15:guide id="3" orient="horz" pos="686">
          <p15:clr>
            <a:srgbClr val="A4A3A4"/>
          </p15:clr>
        </p15:guide>
        <p15:guide id="4" orient="horz" pos="1309">
          <p15:clr>
            <a:srgbClr val="A4A3A4"/>
          </p15:clr>
        </p15:guide>
        <p15:guide id="5" orient="horz" pos="1820">
          <p15:clr>
            <a:srgbClr val="A4A3A4"/>
          </p15:clr>
        </p15:guide>
        <p15:guide id="6" pos="2880">
          <p15:clr>
            <a:srgbClr val="A4A3A4"/>
          </p15:clr>
        </p15:guide>
        <p15:guide id="7" pos="328">
          <p15:clr>
            <a:srgbClr val="A4A3A4"/>
          </p15:clr>
        </p15:guide>
        <p15:guide id="8" pos="5432">
          <p15:clr>
            <a:srgbClr val="A4A3A4"/>
          </p15:clr>
        </p15:guide>
        <p15:guide id="9" pos="61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8E1C"/>
    <a:srgbClr val="E8F6D5"/>
    <a:srgbClr val="66B821"/>
    <a:srgbClr val="DBFFB7"/>
    <a:srgbClr val="CCFF99"/>
    <a:srgbClr val="66B820"/>
    <a:srgbClr val="FFFF00"/>
    <a:srgbClr val="D1ED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4" autoAdjust="0"/>
    <p:restoredTop sz="94601" autoAdjust="0"/>
  </p:normalViewPr>
  <p:slideViewPr>
    <p:cSldViewPr>
      <p:cViewPr varScale="1">
        <p:scale>
          <a:sx n="123" d="100"/>
          <a:sy n="123" d="100"/>
        </p:scale>
        <p:origin x="-612" y="-108"/>
      </p:cViewPr>
      <p:guideLst>
        <p:guide orient="horz" pos="3748"/>
        <p:guide orient="horz" pos="232"/>
        <p:guide orient="horz" pos="686"/>
        <p:guide orient="horz" pos="1309"/>
        <p:guide orient="horz" pos="1820"/>
        <p:guide pos="2880"/>
        <p:guide pos="328"/>
        <p:guide pos="5432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052" y="-90"/>
      </p:cViewPr>
      <p:guideLst>
        <p:guide orient="horz" pos="3223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B59C9CE-564C-4F9B-89AC-A56D221F98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2501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121DE151-67E9-4A35-B2F0-7757B0E416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706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D8A6D4-657A-484F-A048-7773376975A2}" type="slidenum">
              <a:rPr lang="de-DE" smtClean="0">
                <a:latin typeface="Times New Roman" pitchFamily="18" charset="0"/>
              </a:rPr>
              <a:pPr eaLnBrk="1" hangingPunct="1"/>
              <a:t>0</a:t>
            </a:fld>
            <a:endParaRPr lang="de-DE"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8838" y="688975"/>
            <a:ext cx="5383212" cy="4037013"/>
          </a:xfrm>
          <a:ln w="12700" cap="flat">
            <a:solidFill>
              <a:schemeClr val="tx1"/>
            </a:solidFill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28" tIns="49864" rIns="99728" bIns="49864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92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0" tIns="49520" rIns="99040" bIns="49520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D779258-EA0A-49E4-A261-FDF25DBC4A01}" type="slidenum">
              <a:rPr lang="de-DE" sz="1300">
                <a:latin typeface="Times New Roman" pitchFamily="18" charset="0"/>
              </a:rPr>
              <a:pPr algn="r" eaLnBrk="1" hangingPunct="1"/>
              <a:t>1</a:t>
            </a:fld>
            <a:endParaRPr lang="de-DE" sz="130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2013" y="690563"/>
            <a:ext cx="5380037" cy="4035425"/>
          </a:xfrm>
          <a:ln w="12700" cap="flat">
            <a:solidFill>
              <a:schemeClr val="tx1"/>
            </a:solidFill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2513"/>
            <a:ext cx="5207000" cy="4605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878" tIns="47939" rIns="95878" bIns="47939"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227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28137652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11900"/>
            <a:ext cx="9144000" cy="546100"/>
          </a:xfrm>
          <a:prstGeom prst="rect">
            <a:avLst/>
          </a:prstGeom>
          <a:solidFill>
            <a:srgbClr val="D1EDA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pic>
        <p:nvPicPr>
          <p:cNvPr id="1027" name="Picture 11" descr="VOGEL logo3C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27775"/>
            <a:ext cx="10271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4"/>
          <p:cNvSpPr>
            <a:spLocks noChangeArrowheads="1"/>
          </p:cNvSpPr>
          <p:nvPr userDrawn="1"/>
        </p:nvSpPr>
        <p:spPr bwMode="auto">
          <a:xfrm>
            <a:off x="7993063" y="6316663"/>
            <a:ext cx="731837" cy="276225"/>
          </a:xfrm>
          <a:prstGeom prst="rect">
            <a:avLst/>
          </a:prstGeom>
          <a:solidFill>
            <a:srgbClr val="66B8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grpSp>
        <p:nvGrpSpPr>
          <p:cNvPr id="1029" name="Group 21"/>
          <p:cNvGrpSpPr>
            <a:grpSpLocks/>
          </p:cNvGrpSpPr>
          <p:nvPr userDrawn="1"/>
        </p:nvGrpSpPr>
        <p:grpSpPr bwMode="auto">
          <a:xfrm>
            <a:off x="0" y="0"/>
            <a:ext cx="9144000" cy="719138"/>
            <a:chOff x="0" y="0"/>
            <a:chExt cx="5760" cy="453"/>
          </a:xfrm>
        </p:grpSpPr>
        <p:sp>
          <p:nvSpPr>
            <p:cNvPr id="1034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53"/>
            </a:xfrm>
            <a:prstGeom prst="rect">
              <a:avLst/>
            </a:prstGeom>
            <a:solidFill>
              <a:srgbClr val="D1EDA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  <p:sp>
          <p:nvSpPr>
            <p:cNvPr id="1035" name="Rectangle 10"/>
            <p:cNvSpPr>
              <a:spLocks noChangeArrowheads="1"/>
            </p:cNvSpPr>
            <p:nvPr userDrawn="1"/>
          </p:nvSpPr>
          <p:spPr bwMode="auto">
            <a:xfrm>
              <a:off x="0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69950">
                <a:defRPr/>
              </a:pPr>
              <a:endParaRPr lang="de-DE" sz="2000"/>
            </a:p>
          </p:txBody>
        </p:sp>
        <p:sp>
          <p:nvSpPr>
            <p:cNvPr id="1036" name="Rectangle 12"/>
            <p:cNvSpPr>
              <a:spLocks noChangeArrowheads="1"/>
            </p:cNvSpPr>
            <p:nvPr userDrawn="1"/>
          </p:nvSpPr>
          <p:spPr bwMode="auto">
            <a:xfrm>
              <a:off x="5307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</p:grp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8"/>
            <a:ext cx="82296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2" name="Rectangle 16"/>
          <p:cNvSpPr>
            <a:spLocks noChangeArrowheads="1"/>
          </p:cNvSpPr>
          <p:nvPr userDrawn="1"/>
        </p:nvSpPr>
        <p:spPr bwMode="auto">
          <a:xfrm>
            <a:off x="457200" y="6192838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de-DE" sz="1600" b="1">
                <a:solidFill>
                  <a:srgbClr val="5D8E1C"/>
                </a:solidFill>
                <a:cs typeface="Arial" charset="0"/>
              </a:rPr>
              <a:t>3. Dokumentation</a:t>
            </a:r>
          </a:p>
        </p:txBody>
      </p:sp>
      <p:sp>
        <p:nvSpPr>
          <p:cNvPr id="1033" name="Rechteck 12"/>
          <p:cNvSpPr>
            <a:spLocks noChangeArrowheads="1"/>
          </p:cNvSpPr>
          <p:nvPr userDrawn="1"/>
        </p:nvSpPr>
        <p:spPr bwMode="auto">
          <a:xfrm>
            <a:off x="8170350" y="6248400"/>
            <a:ext cx="4010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dirty="0" smtClean="0">
                <a:solidFill>
                  <a:srgbClr val="E8F6D5"/>
                </a:solidFill>
                <a:latin typeface="Calibri" pitchFamily="34" charset="0"/>
              </a:rPr>
              <a:t>1/1</a:t>
            </a:r>
            <a:endParaRPr lang="de-DE" sz="1200" dirty="0">
              <a:solidFill>
                <a:srgbClr val="E8F6D5"/>
              </a:solidFill>
              <a:latin typeface="Calibri" pitchFamily="34" charset="0"/>
            </a:endParaRP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416" y="71569"/>
            <a:ext cx="620800" cy="576000"/>
          </a:xfrm>
          <a:prstGeom prst="rect">
            <a:avLst/>
          </a:prstGeom>
        </p:spPr>
      </p:pic>
      <p:pic>
        <p:nvPicPr>
          <p:cNvPr id="17" name="Picture 8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1"/>
          <a:stretch/>
        </p:blipFill>
        <p:spPr bwMode="auto">
          <a:xfrm>
            <a:off x="-3953" y="1088740"/>
            <a:ext cx="9151906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44" y="1224040"/>
            <a:ext cx="513072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feld 18"/>
          <p:cNvSpPr txBox="1"/>
          <p:nvPr userDrawn="1"/>
        </p:nvSpPr>
        <p:spPr>
          <a:xfrm>
            <a:off x="939549" y="1368597"/>
            <a:ext cx="81975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2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Welche Antwort richtig ist, finden Sie im Anhang A.4 des Buches</a:t>
            </a:r>
            <a:endParaRPr lang="de-DE" sz="2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>
    <p:rand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66B82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66B82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66B82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66B82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ortbildung/FK%2000%20Einleitung.pp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42"/>
          <p:cNvSpPr>
            <a:spLocks noChangeArrowheads="1"/>
          </p:cNvSpPr>
          <p:nvPr/>
        </p:nvSpPr>
        <p:spPr bwMode="auto">
          <a:xfrm>
            <a:off x="3041650" y="6384925"/>
            <a:ext cx="3060700" cy="458788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solidFill>
                <a:srgbClr val="E8F6D5"/>
              </a:solidFill>
            </a:endParaRPr>
          </a:p>
        </p:txBody>
      </p:sp>
      <p:sp>
        <p:nvSpPr>
          <p:cNvPr id="2051" name="Rectangle 10"/>
          <p:cNvSpPr>
            <a:spLocks noChangeArrowheads="1"/>
          </p:cNvSpPr>
          <p:nvPr/>
        </p:nvSpPr>
        <p:spPr bwMode="auto">
          <a:xfrm>
            <a:off x="0" y="4505325"/>
            <a:ext cx="88773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4000" b="1">
                <a:solidFill>
                  <a:srgbClr val="5D8E1C"/>
                </a:solidFill>
                <a:cs typeface="Arial" charset="0"/>
              </a:rPr>
              <a:t>3. Dokumentation </a:t>
            </a:r>
          </a:p>
        </p:txBody>
      </p:sp>
      <p:sp>
        <p:nvSpPr>
          <p:cNvPr id="2052" name="Rectangle 12"/>
          <p:cNvSpPr>
            <a:spLocks noGrp="1" noChangeArrowheads="1"/>
          </p:cNvSpPr>
          <p:nvPr>
            <p:ph type="title"/>
          </p:nvPr>
        </p:nvSpPr>
        <p:spPr>
          <a:xfrm>
            <a:off x="3216275" y="187325"/>
            <a:ext cx="2711450" cy="342900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/>
              <a:t>Verständnisfragen</a:t>
            </a:r>
          </a:p>
        </p:txBody>
      </p:sp>
      <p:sp>
        <p:nvSpPr>
          <p:cNvPr id="2053" name="Rechteck 1"/>
          <p:cNvSpPr>
            <a:spLocks noChangeArrowheads="1"/>
          </p:cNvSpPr>
          <p:nvPr/>
        </p:nvSpPr>
        <p:spPr bwMode="auto">
          <a:xfrm>
            <a:off x="8064500" y="6321425"/>
            <a:ext cx="287338" cy="207963"/>
          </a:xfrm>
          <a:prstGeom prst="rect">
            <a:avLst/>
          </a:prstGeom>
          <a:solidFill>
            <a:srgbClr val="66B821"/>
          </a:solidFill>
          <a:ln w="9525" algn="ctr">
            <a:solidFill>
              <a:srgbClr val="66B82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054" name="Text Box 20"/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>
                <a:solidFill>
                  <a:srgbClr val="E8F6D5"/>
                </a:solidFill>
              </a:rPr>
              <a:t>3.3</a:t>
            </a:r>
          </a:p>
        </p:txBody>
      </p:sp>
      <p:sp>
        <p:nvSpPr>
          <p:cNvPr id="9" name="Rechteck 8"/>
          <p:cNvSpPr/>
          <p:nvPr/>
        </p:nvSpPr>
        <p:spPr bwMode="auto">
          <a:xfrm>
            <a:off x="0" y="872716"/>
            <a:ext cx="9144000" cy="21962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Grafik 7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028" y="1094241"/>
            <a:ext cx="2390357" cy="3412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2"/>
          <p:cNvSpPr>
            <a:spLocks noGrp="1" noChangeArrowheads="1"/>
          </p:cNvSpPr>
          <p:nvPr>
            <p:ph type="title"/>
          </p:nvPr>
        </p:nvSpPr>
        <p:spPr>
          <a:xfrm>
            <a:off x="3216275" y="187325"/>
            <a:ext cx="2711450" cy="342900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/>
              <a:t>Verständnisfragen</a:t>
            </a:r>
          </a:p>
        </p:txBody>
      </p:sp>
      <p:sp>
        <p:nvSpPr>
          <p:cNvPr id="7171" name="Rechteck 2"/>
          <p:cNvSpPr>
            <a:spLocks noChangeArrowheads="1"/>
          </p:cNvSpPr>
          <p:nvPr/>
        </p:nvSpPr>
        <p:spPr bwMode="auto">
          <a:xfrm>
            <a:off x="520700" y="2243138"/>
            <a:ext cx="8102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63538" indent="-363538" algn="l" eaLnBrk="0"/>
            <a:r>
              <a:rPr lang="de-DE" b="1" dirty="0"/>
              <a:t>5.	In welchen Fällen muss der Fahrzeugführer eine Fahrwegbestimmung mitführen?</a:t>
            </a:r>
            <a:endParaRPr lang="de-DE" dirty="0"/>
          </a:p>
        </p:txBody>
      </p:sp>
      <p:sp>
        <p:nvSpPr>
          <p:cNvPr id="7172" name="Rechteck 3"/>
          <p:cNvSpPr>
            <a:spLocks noChangeArrowheads="1"/>
          </p:cNvSpPr>
          <p:nvPr/>
        </p:nvSpPr>
        <p:spPr bwMode="auto">
          <a:xfrm>
            <a:off x="946150" y="3251200"/>
            <a:ext cx="7677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/>
            </a:pPr>
            <a:r>
              <a:rPr lang="de-DE"/>
              <a:t>Immer wenn er gefährliche Güter befördert</a:t>
            </a:r>
          </a:p>
        </p:txBody>
      </p:sp>
      <p:sp>
        <p:nvSpPr>
          <p:cNvPr id="7174" name="Rechteck 10"/>
          <p:cNvSpPr>
            <a:spLocks noChangeArrowheads="1"/>
          </p:cNvSpPr>
          <p:nvPr/>
        </p:nvSpPr>
        <p:spPr bwMode="auto">
          <a:xfrm>
            <a:off x="958850" y="4619625"/>
            <a:ext cx="7677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 startAt="3"/>
            </a:pPr>
            <a:r>
              <a:rPr lang="de-DE" dirty="0"/>
              <a:t>Bei Transporten besonders gefährlicher Güter in Mengen, für deren Beförderung § 35 bzw. 35a) GGVSEB gilt</a:t>
            </a:r>
          </a:p>
        </p:txBody>
      </p:sp>
      <p:sp>
        <p:nvSpPr>
          <p:cNvPr id="7175" name="Rechteck 11"/>
          <p:cNvSpPr>
            <a:spLocks noChangeArrowheads="1"/>
          </p:cNvSpPr>
          <p:nvPr/>
        </p:nvSpPr>
        <p:spPr bwMode="auto">
          <a:xfrm>
            <a:off x="946150" y="3935413"/>
            <a:ext cx="7677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 startAt="2"/>
            </a:pPr>
            <a:r>
              <a:rPr lang="de-DE"/>
              <a:t>Nur wenn er gefährliche Güter in Tankfahrzeugen befördert</a:t>
            </a:r>
          </a:p>
        </p:txBody>
      </p:sp>
      <p:sp>
        <p:nvSpPr>
          <p:cNvPr id="7176" name="Rechteck 12"/>
          <p:cNvSpPr>
            <a:spLocks noChangeArrowheads="1"/>
          </p:cNvSpPr>
          <p:nvPr/>
        </p:nvSpPr>
        <p:spPr bwMode="auto">
          <a:xfrm>
            <a:off x="971550" y="5303838"/>
            <a:ext cx="7651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>
              <a:buFont typeface="Arial" charset="0"/>
              <a:buAutoNum type="alphaLcParenR" startAt="4"/>
            </a:pPr>
            <a:r>
              <a:rPr lang="de-DE"/>
              <a:t>Nur wenn er Listengüter in zerbrechlichen Behältern befördert</a:t>
            </a:r>
            <a:br>
              <a:rPr lang="de-DE"/>
            </a:br>
            <a:endParaRPr lang="de-DE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">
            <a:off x="7346950" y="1992033"/>
            <a:ext cx="1228725" cy="1702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83" name="Text Box 20"/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>
                <a:solidFill>
                  <a:srgbClr val="E8F6D5"/>
                </a:solidFill>
              </a:rPr>
              <a:t>3.3</a:t>
            </a:r>
          </a:p>
        </p:txBody>
      </p:sp>
      <p:sp>
        <p:nvSpPr>
          <p:cNvPr id="20" name="Rechteck 19"/>
          <p:cNvSpPr/>
          <p:nvPr/>
        </p:nvSpPr>
        <p:spPr bwMode="auto">
          <a:xfrm>
            <a:off x="520700" y="3315976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1" name="Rechteck 20"/>
          <p:cNvSpPr/>
          <p:nvPr/>
        </p:nvSpPr>
        <p:spPr bwMode="auto">
          <a:xfrm>
            <a:off x="520700" y="4000188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2" name="Rechteck 21"/>
          <p:cNvSpPr/>
          <p:nvPr/>
        </p:nvSpPr>
        <p:spPr bwMode="auto">
          <a:xfrm>
            <a:off x="520700" y="4684401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3" name="Rechteck 22"/>
          <p:cNvSpPr/>
          <p:nvPr/>
        </p:nvSpPr>
        <p:spPr bwMode="auto">
          <a:xfrm>
            <a:off x="520700" y="5368613"/>
            <a:ext cx="323850" cy="3016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1" y="4698353"/>
            <a:ext cx="323850" cy="311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2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ainer 0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we 0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B820"/>
                                      </p:to>
                                    </p:animClr>
                                    <p:set>
                                      <p:cBhvr>
                                        <p:cTn id="26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Richtig 14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3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tra 0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12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Standarddesign</vt:lpstr>
      <vt:lpstr>Verständnisfragen</vt:lpstr>
      <vt:lpstr>Verständnisfragen</vt:lpstr>
    </vt:vector>
  </TitlesOfParts>
  <Company>Copyright Verlag Heinrich Vogel 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Folienprogramm Gefahrgutfahrer-Schulung</dc:title>
  <dc:creator>Uwe Hildach und Dipl.-Ing. Jürgen Werny</dc:creator>
  <cp:lastModifiedBy>Hurst, Ulrike, Springer Fachmedien Muenchen</cp:lastModifiedBy>
  <cp:revision>283</cp:revision>
  <cp:lastPrinted>2003-03-28T06:50:11Z</cp:lastPrinted>
  <dcterms:created xsi:type="dcterms:W3CDTF">2001-09-22T11:10:21Z</dcterms:created>
  <dcterms:modified xsi:type="dcterms:W3CDTF">2017-07-25T07:25:04Z</dcterms:modified>
</cp:coreProperties>
</file>