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76" r:id="rId2"/>
    <p:sldId id="283" r:id="rId3"/>
    <p:sldId id="290" r:id="rId4"/>
    <p:sldId id="291" r:id="rId5"/>
  </p:sldIdLst>
  <p:sldSz cx="9144000" cy="6858000" type="screen4x3"/>
  <p:notesSz cx="7756525" cy="1116488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48">
          <p15:clr>
            <a:srgbClr val="A4A3A4"/>
          </p15:clr>
        </p15:guide>
        <p15:guide id="2" orient="horz" pos="232">
          <p15:clr>
            <a:srgbClr val="A4A3A4"/>
          </p15:clr>
        </p15:guide>
        <p15:guide id="3" orient="horz" pos="686">
          <p15:clr>
            <a:srgbClr val="A4A3A4"/>
          </p15:clr>
        </p15:guide>
        <p15:guide id="4" pos="340">
          <p15:clr>
            <a:srgbClr val="A4A3A4"/>
          </p15:clr>
        </p15:guide>
        <p15:guide id="5" pos="2880">
          <p15:clr>
            <a:srgbClr val="A4A3A4"/>
          </p15:clr>
        </p15:guide>
        <p15:guide id="6" pos="54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E1C"/>
    <a:srgbClr val="E8F6D5"/>
    <a:srgbClr val="66B821"/>
    <a:srgbClr val="FF870F"/>
    <a:srgbClr val="996633"/>
    <a:srgbClr val="5F5F5F"/>
    <a:srgbClr val="777777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7" autoAdjust="0"/>
  </p:normalViewPr>
  <p:slideViewPr>
    <p:cSldViewPr>
      <p:cViewPr varScale="1">
        <p:scale>
          <a:sx n="123" d="100"/>
          <a:sy n="123" d="100"/>
        </p:scale>
        <p:origin x="-648" y="-108"/>
      </p:cViewPr>
      <p:guideLst>
        <p:guide orient="horz" pos="3748"/>
        <p:guide orient="horz" pos="232"/>
        <p:guide orient="horz" pos="686"/>
        <p:guide pos="340"/>
        <p:guide pos="2880"/>
        <p:guide pos="54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395788" y="0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7438" y="836613"/>
            <a:ext cx="5583237" cy="4187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33463" y="5303838"/>
            <a:ext cx="56896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606088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b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395788" y="10606088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b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8FB20759-102C-4DEA-AF0E-0EB3596A92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229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E37B2-C29F-461E-8C02-61E2D87970CB}" type="slidenum">
              <a:rPr lang="de-DE" sz="1400" smtClean="0">
                <a:latin typeface="Times New Roman" pitchFamily="18" charset="0"/>
              </a:rPr>
              <a:pPr eaLnBrk="1" hangingPunct="1"/>
              <a:t>1</a:t>
            </a:fld>
            <a:endParaRPr lang="de-DE" sz="140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50888"/>
            <a:ext cx="5873750" cy="4405312"/>
          </a:xfrm>
          <a:ln w="12700" cap="flat">
            <a:solidFill>
              <a:schemeClr val="tx1"/>
            </a:solidFill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5302250"/>
            <a:ext cx="5689600" cy="5024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53" tIns="54427" rIns="108853" bIns="54427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2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75745670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3815589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16259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  <p:sp>
          <p:nvSpPr>
            <p:cNvPr id="1035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69950">
                <a:defRPr/>
              </a:pPr>
              <a:endParaRPr lang="de-DE" sz="2000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890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1277938" y="6311900"/>
            <a:ext cx="67151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DE" sz="1600" b="1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33" name="Rechteck 12"/>
          <p:cNvSpPr>
            <a:spLocks noChangeArrowheads="1"/>
          </p:cNvSpPr>
          <p:nvPr userDrawn="1"/>
        </p:nvSpPr>
        <p:spPr bwMode="auto">
          <a:xfrm>
            <a:off x="8054787" y="6237288"/>
            <a:ext cx="6036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FE31C768-CBF3-4D94-B9BF-9146251C7B00}" type="slidenum">
              <a:rPr lang="de-DE">
                <a:solidFill>
                  <a:srgbClr val="E8F6D5"/>
                </a:solidFill>
                <a:latin typeface="Calibri" pitchFamily="34" charset="0"/>
              </a:rPr>
              <a:pPr>
                <a:defRPr/>
              </a:pPr>
              <a:t>‹Nr.›</a:t>
            </a:fld>
            <a:r>
              <a:rPr lang="de-DE" dirty="0" smtClean="0">
                <a:solidFill>
                  <a:srgbClr val="E8F6D5"/>
                </a:solidFill>
                <a:latin typeface="Calibri" pitchFamily="34" charset="0"/>
              </a:rPr>
              <a:t>/4</a:t>
            </a:r>
            <a:endParaRPr lang="de-DE" dirty="0">
              <a:solidFill>
                <a:srgbClr val="E8F6D5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BK_03_Frage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ChangeArrowheads="1"/>
          </p:cNvSpPr>
          <p:nvPr/>
        </p:nvSpPr>
        <p:spPr bwMode="auto">
          <a:xfrm>
            <a:off x="0" y="728700"/>
            <a:ext cx="914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 dirty="0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2051" name="Rectangle 13"/>
          <p:cNvSpPr>
            <a:spLocks noChangeArrowheads="1"/>
          </p:cNvSpPr>
          <p:nvPr/>
        </p:nvSpPr>
        <p:spPr bwMode="auto">
          <a:xfrm>
            <a:off x="3563938" y="6345238"/>
            <a:ext cx="2052637" cy="512762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8" y="2350954"/>
            <a:ext cx="2499735" cy="3572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hteck 6"/>
          <p:cNvSpPr/>
          <p:nvPr/>
        </p:nvSpPr>
        <p:spPr>
          <a:xfrm>
            <a:off x="4103948" y="2348700"/>
            <a:ext cx="4706177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542925" algn="l">
              <a:spcBef>
                <a:spcPts val="0"/>
              </a:spcBef>
            </a:pPr>
            <a:r>
              <a:rPr lang="de-DE" sz="2000" dirty="0"/>
              <a:t>3.1	</a:t>
            </a:r>
            <a:r>
              <a:rPr lang="de-DE" sz="1800" dirty="0"/>
              <a:t>Begleitpapiere und deren Handhabung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3.2 	Inhalt und Bedeutung des Beförderungspapiers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3.3	Großcontainer- oder Fahrzeugpackzertifikat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3.4	Inhalt und Bedeutung der schriftlichen Weisungen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3.5	Inhalt und Bedeutung der ADR-Schulungsbescheinigung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3.6	Lichtbildausweis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3.7	Die Fahrwegbestimmung nach § 35 GGVSEB</a:t>
            </a:r>
          </a:p>
          <a:p>
            <a:pPr marL="542925" indent="-542925" algn="l">
              <a:spcBef>
                <a:spcPts val="0"/>
              </a:spcBef>
            </a:pPr>
            <a:r>
              <a:rPr lang="de-DE" sz="1800" dirty="0"/>
              <a:t>3.8	Verständnisfragen</a:t>
            </a:r>
          </a:p>
        </p:txBody>
      </p:sp>
      <p:pic>
        <p:nvPicPr>
          <p:cNvPr id="8" name="Grafik 7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37" y="5442796"/>
            <a:ext cx="135800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67050" y="198438"/>
            <a:ext cx="3008313" cy="339725"/>
          </a:xfrm>
          <a:noFill/>
        </p:spPr>
        <p:txBody>
          <a:bodyPr wrap="none" lIns="226672" tIns="17777" rIns="226672" bIns="17777">
            <a:spAutoFit/>
          </a:bodyPr>
          <a:lstStyle/>
          <a:p>
            <a:pPr eaLnBrk="1" hangingPunct="1"/>
            <a:r>
              <a:rPr lang="de-DE" sz="2000" b="1"/>
              <a:t>Fahrwegbestimmung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401348" y="1061125"/>
            <a:ext cx="8748713" cy="119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Eine nationale Besonderheit stellt die Fahrwegbestimmung dar.</a:t>
            </a:r>
          </a:p>
          <a:p>
            <a:pPr algn="l" defTabSz="854075" eaLnBrk="0" hangingPunct="0"/>
            <a:r>
              <a:rPr lang="de-DE" sz="1800" dirty="0"/>
              <a:t>Bei gefährlichen Gütern aus §35b) in entsprechenden Mengen muss der Beförderer dafür sorgen, dass die Fahrwegbestimmung dem Fahrzeugführer vor Beförderungsbeginn übergeben wird.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594625" y="2363988"/>
            <a:ext cx="8018463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marL="266700" indent="-266700" algn="l" defTabSz="854075" eaLnBrk="0" hangingPunct="0">
              <a:lnSpc>
                <a:spcPct val="120000"/>
              </a:lnSpc>
            </a:pPr>
            <a:r>
              <a:rPr lang="de-DE" sz="1800" dirty="0"/>
              <a:t>Die Fahrwegbestimmung bestimmt die Strecke (außerhalb von Autobahnen)</a:t>
            </a:r>
          </a:p>
          <a:p>
            <a:pPr marL="266700" indent="-266700" algn="l" defTabSz="854075" eaLnBrk="0" hangingPunct="0">
              <a:lnSpc>
                <a:spcPct val="120000"/>
              </a:lnSpc>
              <a:spcBef>
                <a:spcPct val="30000"/>
              </a:spcBef>
              <a:buClr>
                <a:srgbClr val="5D8E1C"/>
              </a:buClr>
              <a:buFont typeface="Wingdings" pitchFamily="2" charset="2"/>
              <a:buChar char="§"/>
            </a:pPr>
            <a:r>
              <a:rPr lang="de-DE" sz="1800" dirty="0"/>
              <a:t>für einzelne Transportstrecken oder</a:t>
            </a:r>
          </a:p>
          <a:p>
            <a:pPr marL="266700" indent="-266700" algn="l" defTabSz="854075" eaLnBrk="0" hangingPunct="0">
              <a:lnSpc>
                <a:spcPct val="120000"/>
              </a:lnSpc>
              <a:spcBef>
                <a:spcPct val="30000"/>
              </a:spcBef>
              <a:buClr>
                <a:srgbClr val="5D8E1C"/>
              </a:buClr>
              <a:buFont typeface="Wingdings" pitchFamily="2" charset="2"/>
              <a:buChar char="§"/>
            </a:pPr>
            <a:r>
              <a:rPr lang="de-DE" sz="1800" dirty="0"/>
              <a:t>allgemein für ein bestimmtes Gebiet (Stadt, Kreis oder Bundesland)</a:t>
            </a:r>
          </a:p>
          <a:p>
            <a:pPr marL="266700" indent="-266700" algn="l" defTabSz="854075" eaLnBrk="0" hangingPunct="0"/>
            <a:endParaRPr lang="de-DE" sz="1800" dirty="0"/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1295636" y="5059025"/>
            <a:ext cx="763354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In der Fahrwegbestimmung können auch Nebenbestimmungen enthalten sein, die vom Fahrzeugführer zu beachten sind.</a:t>
            </a:r>
            <a:r>
              <a:rPr lang="de-DE" sz="1700" dirty="0"/>
              <a:t> </a:t>
            </a:r>
          </a:p>
        </p:txBody>
      </p:sp>
      <p:pic>
        <p:nvPicPr>
          <p:cNvPr id="48134" name="Picture 8" descr="gese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2673350"/>
            <a:ext cx="706438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3.7</a:t>
            </a:r>
          </a:p>
        </p:txBody>
      </p:sp>
      <p:sp>
        <p:nvSpPr>
          <p:cNvPr id="21512" name="Text Box 17"/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62</a:t>
            </a:r>
            <a:endParaRPr lang="de-DE" sz="1800" b="1" dirty="0">
              <a:solidFill>
                <a:srgbClr val="E8F6D5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1" y="4964968"/>
            <a:ext cx="733398" cy="1016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33708F73-A856-470A-BB6F-8D0A9775FA89}"/>
              </a:ext>
            </a:extLst>
          </p:cNvPr>
          <p:cNvSpPr/>
          <p:nvPr/>
        </p:nvSpPr>
        <p:spPr>
          <a:xfrm>
            <a:off x="401348" y="3932944"/>
            <a:ext cx="81012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Der Fahrzeugführer muss die Fahrwegbestimmung beachten und sie während der Beförderung mitführen und zuständigen Personen auf Verlangen zur Prüfung aushändigen.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/>
      <p:bldP spid="214021" grpId="0"/>
      <p:bldP spid="2140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/>
              <a:t>Muster Fahrwegbestimmung </a:t>
            </a:r>
            <a:r>
              <a:rPr lang="de-DE" sz="1600" b="1"/>
              <a:t>(1)</a:t>
            </a:r>
          </a:p>
        </p:txBody>
      </p:sp>
      <p:pic>
        <p:nvPicPr>
          <p:cNvPr id="20483" name="Picture 8" descr="Fahrwegbestimmung Seit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3238" y="768350"/>
            <a:ext cx="8450262" cy="5795963"/>
          </a:xfrm>
          <a:effectLst>
            <a:outerShdw dist="107763" dir="8100000" algn="ctr" rotWithShape="0">
              <a:srgbClr val="808080"/>
            </a:outerShdw>
          </a:effectLst>
        </p:spPr>
      </p:pic>
      <p:grpSp>
        <p:nvGrpSpPr>
          <p:cNvPr id="22532" name="Group 34"/>
          <p:cNvGrpSpPr>
            <a:grpSpLocks/>
          </p:cNvGrpSpPr>
          <p:nvPr/>
        </p:nvGrpSpPr>
        <p:grpSpPr bwMode="auto">
          <a:xfrm>
            <a:off x="6429375" y="5067300"/>
            <a:ext cx="2028825" cy="1254125"/>
            <a:chOff x="4309" y="3369"/>
            <a:chExt cx="1385" cy="834"/>
          </a:xfrm>
        </p:grpSpPr>
        <p:sp>
          <p:nvSpPr>
            <p:cNvPr id="22538" name="Rectangle 18"/>
            <p:cNvSpPr>
              <a:spLocks noChangeArrowheads="1"/>
            </p:cNvSpPr>
            <p:nvPr/>
          </p:nvSpPr>
          <p:spPr bwMode="auto">
            <a:xfrm>
              <a:off x="4408" y="3400"/>
              <a:ext cx="376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39" name="Rectangle 19"/>
            <p:cNvSpPr>
              <a:spLocks noChangeArrowheads="1"/>
            </p:cNvSpPr>
            <p:nvPr/>
          </p:nvSpPr>
          <p:spPr bwMode="auto">
            <a:xfrm>
              <a:off x="4415" y="3635"/>
              <a:ext cx="400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0" name="Rectangle 20"/>
            <p:cNvSpPr>
              <a:spLocks noChangeArrowheads="1"/>
            </p:cNvSpPr>
            <p:nvPr/>
          </p:nvSpPr>
          <p:spPr bwMode="auto">
            <a:xfrm>
              <a:off x="4422" y="3870"/>
              <a:ext cx="194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1" name="Rectangle 21"/>
            <p:cNvSpPr>
              <a:spLocks noChangeArrowheads="1"/>
            </p:cNvSpPr>
            <p:nvPr/>
          </p:nvSpPr>
          <p:spPr bwMode="auto">
            <a:xfrm>
              <a:off x="4429" y="4105"/>
              <a:ext cx="194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2" name="Rectangle 22"/>
            <p:cNvSpPr>
              <a:spLocks noChangeArrowheads="1"/>
            </p:cNvSpPr>
            <p:nvPr/>
          </p:nvSpPr>
          <p:spPr bwMode="auto">
            <a:xfrm>
              <a:off x="5090" y="4100"/>
              <a:ext cx="378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3" name="Rectangle 23"/>
            <p:cNvSpPr>
              <a:spLocks noChangeArrowheads="1"/>
            </p:cNvSpPr>
            <p:nvPr/>
          </p:nvSpPr>
          <p:spPr bwMode="auto">
            <a:xfrm>
              <a:off x="5081" y="3863"/>
              <a:ext cx="378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4" name="Rectangle 24"/>
            <p:cNvSpPr>
              <a:spLocks noChangeArrowheads="1"/>
            </p:cNvSpPr>
            <p:nvPr/>
          </p:nvSpPr>
          <p:spPr bwMode="auto">
            <a:xfrm>
              <a:off x="5072" y="3636"/>
              <a:ext cx="592" cy="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5" name="Rectangle 25"/>
            <p:cNvSpPr>
              <a:spLocks noChangeArrowheads="1"/>
            </p:cNvSpPr>
            <p:nvPr/>
          </p:nvSpPr>
          <p:spPr bwMode="auto">
            <a:xfrm>
              <a:off x="5063" y="3403"/>
              <a:ext cx="596" cy="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6" name="Text Box 17"/>
            <p:cNvSpPr txBox="1">
              <a:spLocks noChangeArrowheads="1"/>
            </p:cNvSpPr>
            <p:nvPr/>
          </p:nvSpPr>
          <p:spPr bwMode="auto">
            <a:xfrm>
              <a:off x="5001" y="3369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47" name="Text Box 16"/>
            <p:cNvSpPr txBox="1">
              <a:spLocks noChangeArrowheads="1"/>
            </p:cNvSpPr>
            <p:nvPr/>
          </p:nvSpPr>
          <p:spPr bwMode="auto">
            <a:xfrm>
              <a:off x="4312" y="3369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48" name="Text Box 26"/>
            <p:cNvSpPr txBox="1">
              <a:spLocks noChangeArrowheads="1"/>
            </p:cNvSpPr>
            <p:nvPr/>
          </p:nvSpPr>
          <p:spPr bwMode="auto">
            <a:xfrm>
              <a:off x="5000" y="3604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49" name="Text Box 27"/>
            <p:cNvSpPr txBox="1">
              <a:spLocks noChangeArrowheads="1"/>
            </p:cNvSpPr>
            <p:nvPr/>
          </p:nvSpPr>
          <p:spPr bwMode="auto">
            <a:xfrm>
              <a:off x="4311" y="3604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0" name="Text Box 28"/>
            <p:cNvSpPr txBox="1">
              <a:spLocks noChangeArrowheads="1"/>
            </p:cNvSpPr>
            <p:nvPr/>
          </p:nvSpPr>
          <p:spPr bwMode="auto">
            <a:xfrm>
              <a:off x="4999" y="3839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51" name="Text Box 29"/>
            <p:cNvSpPr txBox="1">
              <a:spLocks noChangeArrowheads="1"/>
            </p:cNvSpPr>
            <p:nvPr/>
          </p:nvSpPr>
          <p:spPr bwMode="auto">
            <a:xfrm>
              <a:off x="4310" y="3839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2" name="Text Box 30"/>
            <p:cNvSpPr txBox="1">
              <a:spLocks noChangeArrowheads="1"/>
            </p:cNvSpPr>
            <p:nvPr/>
          </p:nvSpPr>
          <p:spPr bwMode="auto">
            <a:xfrm>
              <a:off x="4998" y="4068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53" name="Text Box 31"/>
            <p:cNvSpPr txBox="1">
              <a:spLocks noChangeArrowheads="1"/>
            </p:cNvSpPr>
            <p:nvPr/>
          </p:nvSpPr>
          <p:spPr bwMode="auto">
            <a:xfrm>
              <a:off x="4309" y="4068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4" name="Text Box 32"/>
            <p:cNvSpPr txBox="1">
              <a:spLocks noChangeArrowheads="1"/>
            </p:cNvSpPr>
            <p:nvPr/>
          </p:nvSpPr>
          <p:spPr bwMode="auto">
            <a:xfrm>
              <a:off x="4435" y="3475"/>
              <a:ext cx="2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300">
                  <a:solidFill>
                    <a:srgbClr val="333333"/>
                  </a:solidFill>
                </a:rPr>
                <a:t>2 F</a:t>
              </a:r>
            </a:p>
          </p:txBody>
        </p:sp>
        <p:sp>
          <p:nvSpPr>
            <p:cNvPr id="22555" name="Text Box 33"/>
            <p:cNvSpPr txBox="1">
              <a:spLocks noChangeArrowheads="1"/>
            </p:cNvSpPr>
            <p:nvPr/>
          </p:nvSpPr>
          <p:spPr bwMode="auto">
            <a:xfrm>
              <a:off x="4435" y="3704"/>
              <a:ext cx="2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300">
                  <a:solidFill>
                    <a:srgbClr val="333333"/>
                  </a:solidFill>
                </a:rPr>
                <a:t>2 F</a:t>
              </a:r>
            </a:p>
          </p:txBody>
        </p:sp>
      </p:grpSp>
      <p:sp>
        <p:nvSpPr>
          <p:cNvPr id="22533" name="Rectangle 36"/>
          <p:cNvSpPr>
            <a:spLocks noChangeArrowheads="1"/>
          </p:cNvSpPr>
          <p:nvPr/>
        </p:nvSpPr>
        <p:spPr bwMode="auto">
          <a:xfrm>
            <a:off x="6964363" y="1149350"/>
            <a:ext cx="1100137" cy="252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85341" tIns="42670" rIns="85341" bIns="42670" anchor="ctr"/>
          <a:lstStyle/>
          <a:p>
            <a:endParaRPr lang="de-DE"/>
          </a:p>
        </p:txBody>
      </p:sp>
      <p:sp>
        <p:nvSpPr>
          <p:cNvPr id="22534" name="Text Box 35"/>
          <p:cNvSpPr txBox="1">
            <a:spLocks noChangeArrowheads="1"/>
          </p:cNvSpPr>
          <p:nvPr/>
        </p:nvSpPr>
        <p:spPr bwMode="auto">
          <a:xfrm>
            <a:off x="6757988" y="1160463"/>
            <a:ext cx="13430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300" dirty="0">
                <a:solidFill>
                  <a:srgbClr val="5F5F5F"/>
                </a:solidFill>
              </a:rPr>
              <a:t>13. 05. 2017</a:t>
            </a:r>
          </a:p>
        </p:txBody>
      </p:sp>
      <p:pic>
        <p:nvPicPr>
          <p:cNvPr id="22535" name="Picture 38" descr="Fahrwegbestimmung Seit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500438"/>
            <a:ext cx="3557587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37"/>
          <p:cNvSpPr txBox="1">
            <a:spLocks noChangeArrowheads="1"/>
          </p:cNvSpPr>
          <p:nvPr/>
        </p:nvSpPr>
        <p:spPr bwMode="auto">
          <a:xfrm>
            <a:off x="4991100" y="3608388"/>
            <a:ext cx="3613150" cy="60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700" b="1" dirty="0"/>
              <a:t>Fahrwegbestimmung nach </a:t>
            </a:r>
          </a:p>
          <a:p>
            <a:pPr eaLnBrk="1" hangingPunct="1"/>
            <a:r>
              <a:rPr lang="de-DE" sz="1700" b="1" dirty="0"/>
              <a:t>§ 35a Absatz 3 der GGVSEB</a:t>
            </a:r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3.7</a:t>
            </a:r>
          </a:p>
        </p:txBody>
      </p:sp>
      <p:sp>
        <p:nvSpPr>
          <p:cNvPr id="28" name="Text Box 17">
            <a:extLst>
              <a:ext uri="{FF2B5EF4-FFF2-40B4-BE49-F238E27FC236}">
                <a16:creationId xmlns:a16="http://schemas.microsoft.com/office/drawing/2014/main" xmlns="" id="{BE6D8A0C-290A-4F17-A21F-A58D39BE4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62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/>
              <a:t>Muster Fahrwegbestimmung </a:t>
            </a:r>
            <a:r>
              <a:rPr lang="de-DE" sz="1600" b="1"/>
              <a:t>(2)</a:t>
            </a:r>
          </a:p>
        </p:txBody>
      </p:sp>
      <p:pic>
        <p:nvPicPr>
          <p:cNvPr id="20485" name="Picture 3" descr="Fahrwegbestimmung Seit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822082" y="765011"/>
            <a:ext cx="7494333" cy="547230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6" name="Text Box 11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3.7</a:t>
            </a:r>
          </a:p>
        </p:txBody>
      </p:sp>
      <p:sp>
        <p:nvSpPr>
          <p:cNvPr id="5" name="Text Box 17">
            <a:extLst>
              <a:ext uri="{FF2B5EF4-FFF2-40B4-BE49-F238E27FC236}">
                <a16:creationId xmlns:a16="http://schemas.microsoft.com/office/drawing/2014/main" xmlns="" id="{8B428ABB-63C6-4A48-A13B-B91509410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62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Bildschirmpräsentation (4:3)</PresentationFormat>
  <Paragraphs>39</Paragraphs>
  <Slides>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Standarddesign</vt:lpstr>
      <vt:lpstr>PowerPoint-Präsentation</vt:lpstr>
      <vt:lpstr>Fahrwegbestimmung</vt:lpstr>
      <vt:lpstr>Muster Fahrwegbestimmung (1)</vt:lpstr>
      <vt:lpstr>Muster Fahrwegbestimmung (2)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298</cp:revision>
  <cp:lastPrinted>2003-03-28T09:17:11Z</cp:lastPrinted>
  <dcterms:created xsi:type="dcterms:W3CDTF">2001-09-22T11:10:21Z</dcterms:created>
  <dcterms:modified xsi:type="dcterms:W3CDTF">2017-07-25T07:05:53Z</dcterms:modified>
</cp:coreProperties>
</file>