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76" r:id="rId2"/>
    <p:sldId id="313" r:id="rId3"/>
    <p:sldId id="314" r:id="rId4"/>
    <p:sldId id="315" r:id="rId5"/>
  </p:sldIdLst>
  <p:sldSz cx="9144000" cy="6858000" type="screen4x3"/>
  <p:notesSz cx="7756525" cy="11164888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48">
          <p15:clr>
            <a:srgbClr val="A4A3A4"/>
          </p15:clr>
        </p15:guide>
        <p15:guide id="2" orient="horz" pos="232">
          <p15:clr>
            <a:srgbClr val="A4A3A4"/>
          </p15:clr>
        </p15:guide>
        <p15:guide id="3" orient="horz" pos="686">
          <p15:clr>
            <a:srgbClr val="A4A3A4"/>
          </p15:clr>
        </p15:guide>
        <p15:guide id="4" pos="340">
          <p15:clr>
            <a:srgbClr val="A4A3A4"/>
          </p15:clr>
        </p15:guide>
        <p15:guide id="5" pos="2880">
          <p15:clr>
            <a:srgbClr val="A4A3A4"/>
          </p15:clr>
        </p15:guide>
        <p15:guide id="6" pos="544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8E1C"/>
    <a:srgbClr val="E8F6D5"/>
    <a:srgbClr val="66B821"/>
    <a:srgbClr val="FF870F"/>
    <a:srgbClr val="996633"/>
    <a:srgbClr val="5F5F5F"/>
    <a:srgbClr val="777777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7" autoAdjust="0"/>
    <p:restoredTop sz="94617" autoAdjust="0"/>
  </p:normalViewPr>
  <p:slideViewPr>
    <p:cSldViewPr>
      <p:cViewPr varScale="1">
        <p:scale>
          <a:sx n="123" d="100"/>
          <a:sy n="123" d="100"/>
        </p:scale>
        <p:origin x="-678" y="-108"/>
      </p:cViewPr>
      <p:guideLst>
        <p:guide orient="horz" pos="3748"/>
        <p:guide orient="horz" pos="232"/>
        <p:guide orient="horz" pos="686"/>
        <p:guide pos="340"/>
        <p:guide pos="2880"/>
        <p:guide pos="54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3246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360738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4" tIns="54057" rIns="108114" bIns="54057" numCol="1" anchor="t" anchorCtr="0" compatLnSpc="1">
            <a:prstTxWarp prst="textNoShape">
              <a:avLst/>
            </a:prstTxWarp>
          </a:bodyPr>
          <a:lstStyle>
            <a:lvl1pPr algn="l" defTabSz="1081088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395788" y="0"/>
            <a:ext cx="3360737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4" tIns="54057" rIns="108114" bIns="54057" numCol="1" anchor="t" anchorCtr="0" compatLnSpc="1">
            <a:prstTxWarp prst="textNoShape">
              <a:avLst/>
            </a:prstTxWarp>
          </a:bodyPr>
          <a:lstStyle>
            <a:lvl1pPr algn="r" defTabSz="1081088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87438" y="836613"/>
            <a:ext cx="5583237" cy="4187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33463" y="5303838"/>
            <a:ext cx="5689600" cy="502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4" tIns="54057" rIns="108114" bIns="540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0606088"/>
            <a:ext cx="3360738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4" tIns="54057" rIns="108114" bIns="54057" numCol="1" anchor="b" anchorCtr="0" compatLnSpc="1">
            <a:prstTxWarp prst="textNoShape">
              <a:avLst/>
            </a:prstTxWarp>
          </a:bodyPr>
          <a:lstStyle>
            <a:lvl1pPr algn="l" defTabSz="1081088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395788" y="10606088"/>
            <a:ext cx="3360737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4" tIns="54057" rIns="108114" bIns="54057" numCol="1" anchor="b" anchorCtr="0" compatLnSpc="1">
            <a:prstTxWarp prst="textNoShape">
              <a:avLst/>
            </a:prstTxWarp>
          </a:bodyPr>
          <a:lstStyle>
            <a:lvl1pPr algn="r" defTabSz="1081088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465FDF55-E855-41F0-983F-CDE2CD3E16E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29221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8108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081088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81088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81088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81088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10810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10810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10810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10810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60A3C9A-EC4A-4F86-92D9-573A563665BB}" type="slidenum">
              <a:rPr lang="de-DE" sz="1400" smtClean="0">
                <a:latin typeface="Times New Roman" pitchFamily="18" charset="0"/>
              </a:rPr>
              <a:pPr eaLnBrk="1" hangingPunct="1"/>
              <a:t>1</a:t>
            </a:fld>
            <a:endParaRPr lang="de-DE" sz="1400">
              <a:latin typeface="Times New Roman" pitchFamily="18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1388" y="750888"/>
            <a:ext cx="5873750" cy="4405312"/>
          </a:xfrm>
          <a:ln w="12700" cap="flat">
            <a:solidFill>
              <a:schemeClr val="tx1"/>
            </a:solidFill>
          </a:ln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3463" y="5302250"/>
            <a:ext cx="5689600" cy="50244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53" tIns="54427" rIns="108853" bIns="54427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449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18159052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616538317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0437871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 userDrawn="1"/>
        </p:nvSpPr>
        <p:spPr bwMode="auto">
          <a:xfrm>
            <a:off x="0" y="6311900"/>
            <a:ext cx="9144000" cy="546100"/>
          </a:xfrm>
          <a:prstGeom prst="rect">
            <a:avLst/>
          </a:prstGeom>
          <a:solidFill>
            <a:srgbClr val="D1EDA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2000"/>
          </a:p>
        </p:txBody>
      </p:sp>
      <p:pic>
        <p:nvPicPr>
          <p:cNvPr id="1027" name="Picture 11" descr="VOGEL logo3C"/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27775"/>
            <a:ext cx="1027113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14"/>
          <p:cNvSpPr>
            <a:spLocks noChangeArrowheads="1"/>
          </p:cNvSpPr>
          <p:nvPr userDrawn="1"/>
        </p:nvSpPr>
        <p:spPr bwMode="auto">
          <a:xfrm>
            <a:off x="7993063" y="6316663"/>
            <a:ext cx="731837" cy="276225"/>
          </a:xfrm>
          <a:prstGeom prst="rect">
            <a:avLst/>
          </a:prstGeom>
          <a:solidFill>
            <a:srgbClr val="66B82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2000"/>
          </a:p>
        </p:txBody>
      </p:sp>
      <p:grpSp>
        <p:nvGrpSpPr>
          <p:cNvPr id="1029" name="Group 21"/>
          <p:cNvGrpSpPr>
            <a:grpSpLocks/>
          </p:cNvGrpSpPr>
          <p:nvPr userDrawn="1"/>
        </p:nvGrpSpPr>
        <p:grpSpPr bwMode="auto">
          <a:xfrm>
            <a:off x="0" y="0"/>
            <a:ext cx="9144000" cy="719138"/>
            <a:chOff x="0" y="0"/>
            <a:chExt cx="5760" cy="453"/>
          </a:xfrm>
        </p:grpSpPr>
        <p:sp>
          <p:nvSpPr>
            <p:cNvPr id="1035" name="Rectangle 8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53"/>
            </a:xfrm>
            <a:prstGeom prst="rect">
              <a:avLst/>
            </a:prstGeom>
            <a:solidFill>
              <a:srgbClr val="D1EDAE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 sz="2000"/>
            </a:p>
          </p:txBody>
        </p:sp>
        <p:sp>
          <p:nvSpPr>
            <p:cNvPr id="1036" name="Rectangle 10"/>
            <p:cNvSpPr>
              <a:spLocks noChangeArrowheads="1"/>
            </p:cNvSpPr>
            <p:nvPr userDrawn="1"/>
          </p:nvSpPr>
          <p:spPr bwMode="auto">
            <a:xfrm>
              <a:off x="0" y="0"/>
              <a:ext cx="453" cy="453"/>
            </a:xfrm>
            <a:prstGeom prst="rect">
              <a:avLst/>
            </a:prstGeom>
            <a:solidFill>
              <a:srgbClr val="66B82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869950">
                <a:defRPr/>
              </a:pPr>
              <a:endParaRPr lang="de-DE" sz="2000"/>
            </a:p>
          </p:txBody>
        </p:sp>
        <p:sp>
          <p:nvSpPr>
            <p:cNvPr id="1037" name="Rectangle 12"/>
            <p:cNvSpPr>
              <a:spLocks noChangeArrowheads="1"/>
            </p:cNvSpPr>
            <p:nvPr userDrawn="1"/>
          </p:nvSpPr>
          <p:spPr bwMode="auto">
            <a:xfrm>
              <a:off x="5307" y="0"/>
              <a:ext cx="453" cy="453"/>
            </a:xfrm>
            <a:prstGeom prst="rect">
              <a:avLst/>
            </a:prstGeom>
            <a:solidFill>
              <a:srgbClr val="66B82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 sz="2000"/>
            </a:p>
          </p:txBody>
        </p:sp>
      </p:grp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788"/>
            <a:ext cx="82296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31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8902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16"/>
          <p:cNvSpPr>
            <a:spLocks noChangeArrowheads="1"/>
          </p:cNvSpPr>
          <p:nvPr userDrawn="1"/>
        </p:nvSpPr>
        <p:spPr bwMode="auto">
          <a:xfrm>
            <a:off x="457200" y="6192838"/>
            <a:ext cx="8229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de-DE" sz="1600" b="1">
                <a:solidFill>
                  <a:srgbClr val="5D8E1C"/>
                </a:solidFill>
                <a:cs typeface="Arial" charset="0"/>
              </a:rPr>
              <a:t>3. Dokumentation</a:t>
            </a:r>
          </a:p>
        </p:txBody>
      </p:sp>
      <p:sp>
        <p:nvSpPr>
          <p:cNvPr id="1033" name="Rechteck 12"/>
          <p:cNvSpPr>
            <a:spLocks noChangeArrowheads="1"/>
          </p:cNvSpPr>
          <p:nvPr userDrawn="1"/>
        </p:nvSpPr>
        <p:spPr bwMode="auto">
          <a:xfrm>
            <a:off x="8054787" y="6237288"/>
            <a:ext cx="6036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fld id="{6CDBB9FD-C848-4425-886D-0DDA6E7A79D4}" type="slidenum">
              <a:rPr lang="de-DE">
                <a:solidFill>
                  <a:srgbClr val="E8F6D5"/>
                </a:solidFill>
                <a:latin typeface="Calibri" pitchFamily="34" charset="0"/>
              </a:rPr>
              <a:pPr>
                <a:defRPr/>
              </a:pPr>
              <a:t>‹Nr.›</a:t>
            </a:fld>
            <a:r>
              <a:rPr lang="de-DE" dirty="0" smtClean="0">
                <a:solidFill>
                  <a:srgbClr val="E8F6D5"/>
                </a:solidFill>
                <a:latin typeface="Calibri" pitchFamily="34" charset="0"/>
              </a:rPr>
              <a:t>/4</a:t>
            </a:r>
            <a:endParaRPr lang="de-DE" dirty="0">
              <a:solidFill>
                <a:srgbClr val="E8F6D5"/>
              </a:solidFill>
              <a:latin typeface="Calibri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C32D2FC-65E7-4DC2-8FC0-13AE46D0E83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</p:sldLayoutIdLst>
  <p:transition>
    <p:random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66B82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66B82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66B82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66B82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BK_03_Fragen.ppt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13"/>
          <p:cNvSpPr>
            <a:spLocks noChangeArrowheads="1"/>
          </p:cNvSpPr>
          <p:nvPr/>
        </p:nvSpPr>
        <p:spPr bwMode="auto">
          <a:xfrm>
            <a:off x="3563938" y="6345238"/>
            <a:ext cx="2052637" cy="252412"/>
          </a:xfrm>
          <a:prstGeom prst="rect">
            <a:avLst/>
          </a:prstGeom>
          <a:solidFill>
            <a:srgbClr val="D1ED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5" name="Grafik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4523" y="2350472"/>
            <a:ext cx="2519736" cy="3596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0" y="728700"/>
            <a:ext cx="9144000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de-DE" sz="4000" b="1" dirty="0">
                <a:solidFill>
                  <a:srgbClr val="5D8E1C"/>
                </a:solidFill>
                <a:cs typeface="Arial" charset="0"/>
              </a:rPr>
              <a:t>3. Dokumentation</a:t>
            </a:r>
          </a:p>
        </p:txBody>
      </p:sp>
      <p:sp>
        <p:nvSpPr>
          <p:cNvPr id="7" name="Rechteck 6"/>
          <p:cNvSpPr/>
          <p:nvPr/>
        </p:nvSpPr>
        <p:spPr>
          <a:xfrm>
            <a:off x="4103948" y="2348700"/>
            <a:ext cx="4706177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2925" indent="-542925" algn="l">
              <a:spcBef>
                <a:spcPts val="600"/>
              </a:spcBef>
            </a:pPr>
            <a:r>
              <a:rPr lang="de-DE" sz="2000" dirty="0"/>
              <a:t>3.1	Handhabung und Bedeutung der Begleitpapiere</a:t>
            </a:r>
          </a:p>
          <a:p>
            <a:pPr marL="542925" indent="-542925" algn="l">
              <a:spcBef>
                <a:spcPts val="600"/>
              </a:spcBef>
            </a:pPr>
            <a:r>
              <a:rPr lang="de-DE" sz="2000" dirty="0"/>
              <a:t>3.2	Erläuterung einzelner Begleitpapiere</a:t>
            </a:r>
          </a:p>
          <a:p>
            <a:pPr marL="542925" indent="-542925" algn="l">
              <a:spcBef>
                <a:spcPts val="600"/>
              </a:spcBef>
            </a:pPr>
            <a:r>
              <a:rPr lang="de-DE" sz="2000" dirty="0"/>
              <a:t>3.3	Verständnisfragen</a:t>
            </a:r>
          </a:p>
        </p:txBody>
      </p:sp>
      <p:pic>
        <p:nvPicPr>
          <p:cNvPr id="8" name="Grafik 7">
            <a:hlinkClick r:id="rId4" action="ppaction://hlinkpres?slideindex=1&amp;slidetitle=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637" y="5442796"/>
            <a:ext cx="1358000" cy="12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67050" y="198438"/>
            <a:ext cx="3008313" cy="339725"/>
          </a:xfrm>
          <a:noFill/>
        </p:spPr>
        <p:txBody>
          <a:bodyPr wrap="none" lIns="226672" tIns="17777" rIns="226672" bIns="17777">
            <a:spAutoFit/>
          </a:bodyPr>
          <a:lstStyle/>
          <a:p>
            <a:pPr eaLnBrk="1" hangingPunct="1"/>
            <a:r>
              <a:rPr lang="de-DE" sz="2000" b="1"/>
              <a:t>Fahrwegbestimmung</a:t>
            </a:r>
          </a:p>
        </p:txBody>
      </p:sp>
      <p:sp>
        <p:nvSpPr>
          <p:cNvPr id="214020" name="Rectangle 4"/>
          <p:cNvSpPr>
            <a:spLocks noChangeArrowheads="1"/>
          </p:cNvSpPr>
          <p:nvPr/>
        </p:nvSpPr>
        <p:spPr bwMode="auto">
          <a:xfrm>
            <a:off x="401348" y="1061125"/>
            <a:ext cx="8748713" cy="1194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85341" tIns="42670" rIns="85341" bIns="42670">
            <a:spAutoFit/>
          </a:bodyPr>
          <a:lstStyle/>
          <a:p>
            <a:pPr algn="l" defTabSz="854075" eaLnBrk="0" hangingPunct="0"/>
            <a:r>
              <a:rPr lang="de-DE" sz="1800" dirty="0"/>
              <a:t>Eine nationale Besonderheit stellt die Fahrwegbestimmung dar.</a:t>
            </a:r>
          </a:p>
          <a:p>
            <a:pPr algn="l" defTabSz="854075" eaLnBrk="0" hangingPunct="0"/>
            <a:r>
              <a:rPr lang="de-DE" sz="1800" dirty="0"/>
              <a:t>Bei gefährlichen Gütern aus §35b) in entsprechenden Mengen muss der Beförderer dafür sorgen, dass die Fahrwegbestimmung dem Fahrzeugführer vor Beförderungsbeginn übergeben wird.</a:t>
            </a:r>
          </a:p>
        </p:txBody>
      </p:sp>
      <p:sp>
        <p:nvSpPr>
          <p:cNvPr id="214021" name="Rectangle 5"/>
          <p:cNvSpPr>
            <a:spLocks noChangeArrowheads="1"/>
          </p:cNvSpPr>
          <p:nvPr/>
        </p:nvSpPr>
        <p:spPr bwMode="auto">
          <a:xfrm>
            <a:off x="594625" y="2363988"/>
            <a:ext cx="8018463" cy="151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85341" tIns="42670" rIns="85341" bIns="42670">
            <a:spAutoFit/>
          </a:bodyPr>
          <a:lstStyle/>
          <a:p>
            <a:pPr marL="266700" indent="-266700" algn="l" defTabSz="854075" eaLnBrk="0" hangingPunct="0">
              <a:lnSpc>
                <a:spcPct val="120000"/>
              </a:lnSpc>
            </a:pPr>
            <a:r>
              <a:rPr lang="de-DE" sz="1800" dirty="0"/>
              <a:t>Die Fahrwegbestimmung bestimmt die Strecke (außerhalb von Autobahnen)</a:t>
            </a:r>
          </a:p>
          <a:p>
            <a:pPr marL="266700" indent="-266700" algn="l" defTabSz="854075" eaLnBrk="0" hangingPunct="0">
              <a:lnSpc>
                <a:spcPct val="120000"/>
              </a:lnSpc>
              <a:spcBef>
                <a:spcPct val="30000"/>
              </a:spcBef>
              <a:buClr>
                <a:srgbClr val="5D8E1C"/>
              </a:buClr>
              <a:buFont typeface="Wingdings" pitchFamily="2" charset="2"/>
              <a:buChar char="§"/>
            </a:pPr>
            <a:r>
              <a:rPr lang="de-DE" sz="1800" dirty="0"/>
              <a:t>für einzelne Transportstrecken oder</a:t>
            </a:r>
          </a:p>
          <a:p>
            <a:pPr marL="266700" indent="-266700" algn="l" defTabSz="854075" eaLnBrk="0" hangingPunct="0">
              <a:lnSpc>
                <a:spcPct val="120000"/>
              </a:lnSpc>
              <a:spcBef>
                <a:spcPct val="30000"/>
              </a:spcBef>
              <a:buClr>
                <a:srgbClr val="5D8E1C"/>
              </a:buClr>
              <a:buFont typeface="Wingdings" pitchFamily="2" charset="2"/>
              <a:buChar char="§"/>
            </a:pPr>
            <a:r>
              <a:rPr lang="de-DE" sz="1800" dirty="0"/>
              <a:t>allgemein für ein bestimmtes Gebiet (Stadt, Kreis oder Bundesland)</a:t>
            </a:r>
          </a:p>
          <a:p>
            <a:pPr marL="266700" indent="-266700" algn="l" defTabSz="854075" eaLnBrk="0" hangingPunct="0"/>
            <a:endParaRPr lang="de-DE" sz="1800" dirty="0"/>
          </a:p>
        </p:txBody>
      </p:sp>
      <p:sp>
        <p:nvSpPr>
          <p:cNvPr id="214023" name="Rectangle 7"/>
          <p:cNvSpPr>
            <a:spLocks noChangeArrowheads="1"/>
          </p:cNvSpPr>
          <p:nvPr/>
        </p:nvSpPr>
        <p:spPr bwMode="auto">
          <a:xfrm>
            <a:off x="1295636" y="5059025"/>
            <a:ext cx="7633543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lIns="85341" tIns="42670" rIns="85341" bIns="42670">
            <a:spAutoFit/>
          </a:bodyPr>
          <a:lstStyle/>
          <a:p>
            <a:pPr algn="l" defTabSz="854075" eaLnBrk="0" hangingPunct="0"/>
            <a:r>
              <a:rPr lang="de-DE" sz="1800" dirty="0"/>
              <a:t>In der Fahrwegbestimmung können auch Nebenbestimmungen enthalten sein, die vom Fahrzeugführer zu beachten sind.</a:t>
            </a:r>
            <a:r>
              <a:rPr lang="de-DE" sz="1700" dirty="0"/>
              <a:t> </a:t>
            </a:r>
          </a:p>
        </p:txBody>
      </p:sp>
      <p:pic>
        <p:nvPicPr>
          <p:cNvPr id="48134" name="Picture 8" descr="geset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325" y="2673350"/>
            <a:ext cx="706438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Text Box 11"/>
          <p:cNvSpPr txBox="1">
            <a:spLocks noChangeArrowheads="1"/>
          </p:cNvSpPr>
          <p:nvPr/>
        </p:nvSpPr>
        <p:spPr bwMode="auto">
          <a:xfrm>
            <a:off x="106141" y="184150"/>
            <a:ext cx="5052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</a:rPr>
              <a:t>3.2</a:t>
            </a:r>
          </a:p>
        </p:txBody>
      </p:sp>
      <p:sp>
        <p:nvSpPr>
          <p:cNvPr id="21512" name="Text Box 17"/>
          <p:cNvSpPr txBox="1">
            <a:spLocks noChangeArrowheads="1"/>
          </p:cNvSpPr>
          <p:nvPr/>
        </p:nvSpPr>
        <p:spPr bwMode="auto">
          <a:xfrm>
            <a:off x="8552630" y="44450"/>
            <a:ext cx="4651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</a:t>
            </a:r>
            <a:br>
              <a:rPr lang="de-DE" sz="1800" b="1" dirty="0">
                <a:solidFill>
                  <a:srgbClr val="E8F6D5"/>
                </a:solidFill>
                <a:sym typeface="Wingdings" pitchFamily="2" charset="2"/>
              </a:rPr>
            </a:br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43</a:t>
            </a:r>
            <a:endParaRPr lang="de-DE" sz="1800" b="1" dirty="0">
              <a:solidFill>
                <a:srgbClr val="E8F6D5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61" y="4964968"/>
            <a:ext cx="733398" cy="10167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xmlns="" id="{33708F73-A856-470A-BB6F-8D0A9775FA89}"/>
              </a:ext>
            </a:extLst>
          </p:cNvPr>
          <p:cNvSpPr/>
          <p:nvPr/>
        </p:nvSpPr>
        <p:spPr>
          <a:xfrm>
            <a:off x="401348" y="3932944"/>
            <a:ext cx="810129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85341" tIns="42670" rIns="85341" bIns="42670">
            <a:spAutoFit/>
          </a:bodyPr>
          <a:lstStyle/>
          <a:p>
            <a:pPr algn="l" defTabSz="854075" eaLnBrk="0" hangingPunct="0"/>
            <a:r>
              <a:rPr lang="de-DE" sz="1800" dirty="0"/>
              <a:t>Der Fahrzeugführer muss die Fahrwegbestimmung beachten und sie während der Beförderung mitführen und zuständigen Personen auf Verlangen zur Prüfung aushändigen.</a:t>
            </a:r>
          </a:p>
        </p:txBody>
      </p:sp>
    </p:spTree>
    <p:extLst>
      <p:ext uri="{BB962C8B-B14F-4D97-AF65-F5344CB8AC3E}">
        <p14:creationId xmlns:p14="http://schemas.microsoft.com/office/powerpoint/2010/main" val="2540615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20" grpId="0"/>
      <p:bldP spid="214021" grpId="0"/>
      <p:bldP spid="2140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/>
              <a:t>Muster Fahrwegbestimmung </a:t>
            </a:r>
            <a:r>
              <a:rPr lang="de-DE" sz="1600" b="1"/>
              <a:t>(1)</a:t>
            </a:r>
          </a:p>
        </p:txBody>
      </p:sp>
      <p:pic>
        <p:nvPicPr>
          <p:cNvPr id="20483" name="Picture 8" descr="Fahrwegbestimmung Seite 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03238" y="768350"/>
            <a:ext cx="8450262" cy="5795963"/>
          </a:xfrm>
          <a:effectLst>
            <a:outerShdw dist="107763" dir="8100000" algn="ctr" rotWithShape="0">
              <a:srgbClr val="808080"/>
            </a:outerShdw>
          </a:effectLst>
        </p:spPr>
      </p:pic>
      <p:grpSp>
        <p:nvGrpSpPr>
          <p:cNvPr id="22532" name="Group 34"/>
          <p:cNvGrpSpPr>
            <a:grpSpLocks/>
          </p:cNvGrpSpPr>
          <p:nvPr/>
        </p:nvGrpSpPr>
        <p:grpSpPr bwMode="auto">
          <a:xfrm>
            <a:off x="6429375" y="5067300"/>
            <a:ext cx="2028825" cy="1254125"/>
            <a:chOff x="4309" y="3369"/>
            <a:chExt cx="1385" cy="834"/>
          </a:xfrm>
        </p:grpSpPr>
        <p:sp>
          <p:nvSpPr>
            <p:cNvPr id="22538" name="Rectangle 18"/>
            <p:cNvSpPr>
              <a:spLocks noChangeArrowheads="1"/>
            </p:cNvSpPr>
            <p:nvPr/>
          </p:nvSpPr>
          <p:spPr bwMode="auto">
            <a:xfrm>
              <a:off x="4408" y="3400"/>
              <a:ext cx="376" cy="2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539" name="Rectangle 19"/>
            <p:cNvSpPr>
              <a:spLocks noChangeArrowheads="1"/>
            </p:cNvSpPr>
            <p:nvPr/>
          </p:nvSpPr>
          <p:spPr bwMode="auto">
            <a:xfrm>
              <a:off x="4415" y="3635"/>
              <a:ext cx="400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540" name="Rectangle 20"/>
            <p:cNvSpPr>
              <a:spLocks noChangeArrowheads="1"/>
            </p:cNvSpPr>
            <p:nvPr/>
          </p:nvSpPr>
          <p:spPr bwMode="auto">
            <a:xfrm>
              <a:off x="4422" y="3870"/>
              <a:ext cx="194" cy="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541" name="Rectangle 21"/>
            <p:cNvSpPr>
              <a:spLocks noChangeArrowheads="1"/>
            </p:cNvSpPr>
            <p:nvPr/>
          </p:nvSpPr>
          <p:spPr bwMode="auto">
            <a:xfrm>
              <a:off x="4429" y="4105"/>
              <a:ext cx="194" cy="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542" name="Rectangle 22"/>
            <p:cNvSpPr>
              <a:spLocks noChangeArrowheads="1"/>
            </p:cNvSpPr>
            <p:nvPr/>
          </p:nvSpPr>
          <p:spPr bwMode="auto">
            <a:xfrm>
              <a:off x="5090" y="4100"/>
              <a:ext cx="378" cy="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543" name="Rectangle 23"/>
            <p:cNvSpPr>
              <a:spLocks noChangeArrowheads="1"/>
            </p:cNvSpPr>
            <p:nvPr/>
          </p:nvSpPr>
          <p:spPr bwMode="auto">
            <a:xfrm>
              <a:off x="5081" y="3863"/>
              <a:ext cx="378" cy="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544" name="Rectangle 24"/>
            <p:cNvSpPr>
              <a:spLocks noChangeArrowheads="1"/>
            </p:cNvSpPr>
            <p:nvPr/>
          </p:nvSpPr>
          <p:spPr bwMode="auto">
            <a:xfrm>
              <a:off x="5072" y="3636"/>
              <a:ext cx="592" cy="2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545" name="Rectangle 25"/>
            <p:cNvSpPr>
              <a:spLocks noChangeArrowheads="1"/>
            </p:cNvSpPr>
            <p:nvPr/>
          </p:nvSpPr>
          <p:spPr bwMode="auto">
            <a:xfrm>
              <a:off x="5063" y="3403"/>
              <a:ext cx="596" cy="2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546" name="Text Box 17"/>
            <p:cNvSpPr txBox="1">
              <a:spLocks noChangeArrowheads="1"/>
            </p:cNvSpPr>
            <p:nvPr/>
          </p:nvSpPr>
          <p:spPr bwMode="auto">
            <a:xfrm>
              <a:off x="5001" y="3369"/>
              <a:ext cx="693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700">
                  <a:solidFill>
                    <a:srgbClr val="333333"/>
                  </a:solidFill>
                </a:rPr>
                <a:t>Verpackungsgruppe</a:t>
              </a:r>
            </a:p>
          </p:txBody>
        </p:sp>
        <p:sp>
          <p:nvSpPr>
            <p:cNvPr id="22547" name="Text Box 16"/>
            <p:cNvSpPr txBox="1">
              <a:spLocks noChangeArrowheads="1"/>
            </p:cNvSpPr>
            <p:nvPr/>
          </p:nvSpPr>
          <p:spPr bwMode="auto">
            <a:xfrm>
              <a:off x="4312" y="3369"/>
              <a:ext cx="702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700">
                  <a:solidFill>
                    <a:srgbClr val="333333"/>
                  </a:solidFill>
                </a:rPr>
                <a:t>Klassifizierungscode</a:t>
              </a:r>
            </a:p>
          </p:txBody>
        </p:sp>
        <p:sp>
          <p:nvSpPr>
            <p:cNvPr id="22548" name="Text Box 26"/>
            <p:cNvSpPr txBox="1">
              <a:spLocks noChangeArrowheads="1"/>
            </p:cNvSpPr>
            <p:nvPr/>
          </p:nvSpPr>
          <p:spPr bwMode="auto">
            <a:xfrm>
              <a:off x="5000" y="3604"/>
              <a:ext cx="693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700">
                  <a:solidFill>
                    <a:srgbClr val="333333"/>
                  </a:solidFill>
                </a:rPr>
                <a:t>Verpackungsgruppe</a:t>
              </a:r>
            </a:p>
          </p:txBody>
        </p:sp>
        <p:sp>
          <p:nvSpPr>
            <p:cNvPr id="22549" name="Text Box 27"/>
            <p:cNvSpPr txBox="1">
              <a:spLocks noChangeArrowheads="1"/>
            </p:cNvSpPr>
            <p:nvPr/>
          </p:nvSpPr>
          <p:spPr bwMode="auto">
            <a:xfrm>
              <a:off x="4311" y="3604"/>
              <a:ext cx="702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700">
                  <a:solidFill>
                    <a:srgbClr val="333333"/>
                  </a:solidFill>
                </a:rPr>
                <a:t>Klassifizierungscode</a:t>
              </a:r>
            </a:p>
          </p:txBody>
        </p:sp>
        <p:sp>
          <p:nvSpPr>
            <p:cNvPr id="22550" name="Text Box 28"/>
            <p:cNvSpPr txBox="1">
              <a:spLocks noChangeArrowheads="1"/>
            </p:cNvSpPr>
            <p:nvPr/>
          </p:nvSpPr>
          <p:spPr bwMode="auto">
            <a:xfrm>
              <a:off x="4999" y="3839"/>
              <a:ext cx="693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700">
                  <a:solidFill>
                    <a:srgbClr val="333333"/>
                  </a:solidFill>
                </a:rPr>
                <a:t>Verpackungsgruppe</a:t>
              </a:r>
            </a:p>
          </p:txBody>
        </p:sp>
        <p:sp>
          <p:nvSpPr>
            <p:cNvPr id="22551" name="Text Box 29"/>
            <p:cNvSpPr txBox="1">
              <a:spLocks noChangeArrowheads="1"/>
            </p:cNvSpPr>
            <p:nvPr/>
          </p:nvSpPr>
          <p:spPr bwMode="auto">
            <a:xfrm>
              <a:off x="4310" y="3839"/>
              <a:ext cx="702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700">
                  <a:solidFill>
                    <a:srgbClr val="333333"/>
                  </a:solidFill>
                </a:rPr>
                <a:t>Klassifizierungscode</a:t>
              </a:r>
            </a:p>
          </p:txBody>
        </p:sp>
        <p:sp>
          <p:nvSpPr>
            <p:cNvPr id="22552" name="Text Box 30"/>
            <p:cNvSpPr txBox="1">
              <a:spLocks noChangeArrowheads="1"/>
            </p:cNvSpPr>
            <p:nvPr/>
          </p:nvSpPr>
          <p:spPr bwMode="auto">
            <a:xfrm>
              <a:off x="4998" y="4068"/>
              <a:ext cx="693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700">
                  <a:solidFill>
                    <a:srgbClr val="333333"/>
                  </a:solidFill>
                </a:rPr>
                <a:t>Verpackungsgruppe</a:t>
              </a:r>
            </a:p>
          </p:txBody>
        </p:sp>
        <p:sp>
          <p:nvSpPr>
            <p:cNvPr id="22553" name="Text Box 31"/>
            <p:cNvSpPr txBox="1">
              <a:spLocks noChangeArrowheads="1"/>
            </p:cNvSpPr>
            <p:nvPr/>
          </p:nvSpPr>
          <p:spPr bwMode="auto">
            <a:xfrm>
              <a:off x="4309" y="4068"/>
              <a:ext cx="702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700">
                  <a:solidFill>
                    <a:srgbClr val="333333"/>
                  </a:solidFill>
                </a:rPr>
                <a:t>Klassifizierungscode</a:t>
              </a:r>
            </a:p>
          </p:txBody>
        </p:sp>
        <p:sp>
          <p:nvSpPr>
            <p:cNvPr id="22554" name="Text Box 32"/>
            <p:cNvSpPr txBox="1">
              <a:spLocks noChangeArrowheads="1"/>
            </p:cNvSpPr>
            <p:nvPr/>
          </p:nvSpPr>
          <p:spPr bwMode="auto">
            <a:xfrm>
              <a:off x="4435" y="3475"/>
              <a:ext cx="29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1300">
                  <a:solidFill>
                    <a:srgbClr val="333333"/>
                  </a:solidFill>
                </a:rPr>
                <a:t>2 F</a:t>
              </a:r>
            </a:p>
          </p:txBody>
        </p:sp>
        <p:sp>
          <p:nvSpPr>
            <p:cNvPr id="22555" name="Text Box 33"/>
            <p:cNvSpPr txBox="1">
              <a:spLocks noChangeArrowheads="1"/>
            </p:cNvSpPr>
            <p:nvPr/>
          </p:nvSpPr>
          <p:spPr bwMode="auto">
            <a:xfrm>
              <a:off x="4435" y="3704"/>
              <a:ext cx="29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1300">
                  <a:solidFill>
                    <a:srgbClr val="333333"/>
                  </a:solidFill>
                </a:rPr>
                <a:t>2 F</a:t>
              </a:r>
            </a:p>
          </p:txBody>
        </p:sp>
      </p:grpSp>
      <p:sp>
        <p:nvSpPr>
          <p:cNvPr id="22533" name="Rectangle 36"/>
          <p:cNvSpPr>
            <a:spLocks noChangeArrowheads="1"/>
          </p:cNvSpPr>
          <p:nvPr/>
        </p:nvSpPr>
        <p:spPr bwMode="auto">
          <a:xfrm>
            <a:off x="6964363" y="1149350"/>
            <a:ext cx="1100137" cy="2524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85341" tIns="42670" rIns="85341" bIns="42670" anchor="ctr"/>
          <a:lstStyle/>
          <a:p>
            <a:endParaRPr lang="de-DE"/>
          </a:p>
        </p:txBody>
      </p:sp>
      <p:sp>
        <p:nvSpPr>
          <p:cNvPr id="22534" name="Text Box 35"/>
          <p:cNvSpPr txBox="1">
            <a:spLocks noChangeArrowheads="1"/>
          </p:cNvSpPr>
          <p:nvPr/>
        </p:nvSpPr>
        <p:spPr bwMode="auto">
          <a:xfrm>
            <a:off x="6757988" y="1160463"/>
            <a:ext cx="13430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85341" tIns="42670" rIns="85341" bIns="4267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300" dirty="0">
                <a:solidFill>
                  <a:srgbClr val="5F5F5F"/>
                </a:solidFill>
              </a:rPr>
              <a:t>13. 05. 2017</a:t>
            </a:r>
          </a:p>
        </p:txBody>
      </p:sp>
      <p:pic>
        <p:nvPicPr>
          <p:cNvPr id="22535" name="Picture 38" descr="Fahrwegbestimmung Seit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838" y="3500438"/>
            <a:ext cx="3557587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6" name="Text Box 37"/>
          <p:cNvSpPr txBox="1">
            <a:spLocks noChangeArrowheads="1"/>
          </p:cNvSpPr>
          <p:nvPr/>
        </p:nvSpPr>
        <p:spPr bwMode="auto">
          <a:xfrm>
            <a:off x="4991100" y="3608388"/>
            <a:ext cx="3613150" cy="609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85341" tIns="42670" rIns="85341" bIns="4267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700" b="1" dirty="0"/>
              <a:t>Fahrwegbestimmung nach </a:t>
            </a:r>
          </a:p>
          <a:p>
            <a:pPr eaLnBrk="1" hangingPunct="1"/>
            <a:r>
              <a:rPr lang="de-DE" sz="1700" b="1" dirty="0"/>
              <a:t>§ 35a Absatz 3 der GGVSEB</a:t>
            </a:r>
          </a:p>
        </p:txBody>
      </p:sp>
      <p:sp>
        <p:nvSpPr>
          <p:cNvPr id="29" name="Text Box 11">
            <a:extLst>
              <a:ext uri="{FF2B5EF4-FFF2-40B4-BE49-F238E27FC236}">
                <a16:creationId xmlns:a16="http://schemas.microsoft.com/office/drawing/2014/main" xmlns="" id="{148841F4-B77D-4870-BC1F-5291A371E1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41" y="184150"/>
            <a:ext cx="5052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</a:rPr>
              <a:t>3.2</a:t>
            </a:r>
          </a:p>
        </p:txBody>
      </p:sp>
      <p:sp>
        <p:nvSpPr>
          <p:cNvPr id="30" name="Text Box 17">
            <a:extLst>
              <a:ext uri="{FF2B5EF4-FFF2-40B4-BE49-F238E27FC236}">
                <a16:creationId xmlns:a16="http://schemas.microsoft.com/office/drawing/2014/main" xmlns="" id="{AF57B30E-AA1A-4DEF-A71B-0C65F6DD92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2630" y="44450"/>
            <a:ext cx="4651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</a:t>
            </a:r>
            <a:br>
              <a:rPr lang="de-DE" sz="1800" b="1" dirty="0">
                <a:solidFill>
                  <a:srgbClr val="E8F6D5"/>
                </a:solidFill>
                <a:sym typeface="Wingdings" pitchFamily="2" charset="2"/>
              </a:rPr>
            </a:br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43</a:t>
            </a:r>
            <a:endParaRPr lang="de-DE" sz="1800" b="1" dirty="0">
              <a:solidFill>
                <a:srgbClr val="E8F6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872196"/>
      </p:ext>
    </p:extLst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/>
              <a:t>Muster Fahrwegbestimmung </a:t>
            </a:r>
            <a:r>
              <a:rPr lang="de-DE" sz="1600" b="1"/>
              <a:t>(2)</a:t>
            </a:r>
          </a:p>
        </p:txBody>
      </p:sp>
      <p:pic>
        <p:nvPicPr>
          <p:cNvPr id="20485" name="Picture 3" descr="Fahrwegbestimmung Seite 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/>
          </a:blip>
          <a:srcRect/>
          <a:stretch>
            <a:fillRect/>
          </a:stretch>
        </p:blipFill>
        <p:spPr>
          <a:xfrm>
            <a:off x="822082" y="765011"/>
            <a:ext cx="7494333" cy="5472301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 Box 11">
            <a:extLst>
              <a:ext uri="{FF2B5EF4-FFF2-40B4-BE49-F238E27FC236}">
                <a16:creationId xmlns:a16="http://schemas.microsoft.com/office/drawing/2014/main" xmlns="" id="{C4C53E2D-020E-4152-97EF-D6470BC426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41" y="184150"/>
            <a:ext cx="5052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</a:rPr>
              <a:t>3.2</a:t>
            </a:r>
          </a:p>
        </p:txBody>
      </p:sp>
      <p:sp>
        <p:nvSpPr>
          <p:cNvPr id="7" name="Text Box 17">
            <a:extLst>
              <a:ext uri="{FF2B5EF4-FFF2-40B4-BE49-F238E27FC236}">
                <a16:creationId xmlns:a16="http://schemas.microsoft.com/office/drawing/2014/main" xmlns="" id="{BEF4BF2D-AE2D-4795-A023-A28A8CD217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2630" y="44450"/>
            <a:ext cx="4651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</a:t>
            </a:r>
            <a:br>
              <a:rPr lang="de-DE" sz="1800" b="1" dirty="0">
                <a:solidFill>
                  <a:srgbClr val="E8F6D5"/>
                </a:solidFill>
                <a:sym typeface="Wingdings" pitchFamily="2" charset="2"/>
              </a:rPr>
            </a:br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43</a:t>
            </a:r>
            <a:endParaRPr lang="de-DE" sz="1800" b="1" dirty="0">
              <a:solidFill>
                <a:srgbClr val="E8F6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859119"/>
      </p:ext>
    </p:extLst>
  </p:cSld>
  <p:clrMapOvr>
    <a:masterClrMapping/>
  </p:clrMapOvr>
  <p:transition>
    <p:random/>
  </p:transition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</Words>
  <Application>Microsoft Office PowerPoint</Application>
  <PresentationFormat>Bildschirmpräsentation (4:3)</PresentationFormat>
  <Paragraphs>34</Paragraphs>
  <Slides>4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Standarddesign</vt:lpstr>
      <vt:lpstr>PowerPoint-Präsentation</vt:lpstr>
      <vt:lpstr>Fahrwegbestimmung</vt:lpstr>
      <vt:lpstr>Muster Fahrwegbestimmung (1)</vt:lpstr>
      <vt:lpstr>Muster Fahrwegbestimmung (2)</vt:lpstr>
    </vt:vector>
  </TitlesOfParts>
  <Company>Copyright Verlag Heinrich Vogel 2004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Folienprogramm Gefahrgutfahrer-Schulung</dc:title>
  <dc:creator>Uwe Hildach und Dipl.-Ing. Jürgen Werny</dc:creator>
  <cp:lastModifiedBy>Hurst, Ulrike, Springer Fachmedien Muenchen</cp:lastModifiedBy>
  <cp:revision>269</cp:revision>
  <cp:lastPrinted>2003-03-28T09:17:11Z</cp:lastPrinted>
  <dcterms:created xsi:type="dcterms:W3CDTF">2001-09-22T11:10:21Z</dcterms:created>
  <dcterms:modified xsi:type="dcterms:W3CDTF">2017-07-25T07:13:50Z</dcterms:modified>
</cp:coreProperties>
</file>