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2" r:id="rId2"/>
    <p:sldId id="285" r:id="rId3"/>
    <p:sldId id="334" r:id="rId4"/>
    <p:sldId id="335" r:id="rId5"/>
    <p:sldId id="336" r:id="rId6"/>
    <p:sldId id="337" r:id="rId7"/>
    <p:sldId id="338" r:id="rId8"/>
    <p:sldId id="287" r:id="rId9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2">
          <p15:clr>
            <a:srgbClr val="A4A3A4"/>
          </p15:clr>
        </p15:guide>
        <p15:guide id="2" orient="horz" pos="686">
          <p15:clr>
            <a:srgbClr val="A4A3A4"/>
          </p15:clr>
        </p15:guide>
        <p15:guide id="3" orient="horz" pos="3748">
          <p15:clr>
            <a:srgbClr val="A4A3A4"/>
          </p15:clr>
        </p15:guide>
        <p15:guide id="4" pos="340">
          <p15:clr>
            <a:srgbClr val="A4A3A4"/>
          </p15:clr>
        </p15:guide>
        <p15:guide id="5" pos="5443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EDAE"/>
    <a:srgbClr val="FF3300"/>
    <a:srgbClr val="5D8E1C"/>
    <a:srgbClr val="E8F6D5"/>
    <a:srgbClr val="66B821"/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0" autoAdjust="0"/>
    <p:restoredTop sz="94090" autoAdjust="0"/>
  </p:normalViewPr>
  <p:slideViewPr>
    <p:cSldViewPr>
      <p:cViewPr varScale="1">
        <p:scale>
          <a:sx n="123" d="100"/>
          <a:sy n="123" d="100"/>
        </p:scale>
        <p:origin x="-738" y="-90"/>
      </p:cViewPr>
      <p:guideLst>
        <p:guide orient="horz" pos="232"/>
        <p:guide orient="horz" pos="686"/>
        <p:guide orient="horz" pos="3748"/>
        <p:guide pos="340"/>
        <p:guide pos="5443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04"/>
    </p:cViewPr>
  </p:sorterViewPr>
  <p:notesViewPr>
    <p:cSldViewPr>
      <p:cViewPr varScale="1">
        <p:scale>
          <a:sx n="83" d="100"/>
          <a:sy n="83" d="100"/>
        </p:scale>
        <p:origin x="-1290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9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0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0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DE6E9CD-B0B5-40D8-B13C-CA82BB9109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532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4BE42AF-9990-4E37-84BD-6E4731CE45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682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26AB21-FCB3-4665-9EA1-0E98F8D659E8}" type="slidenum">
              <a:rPr lang="de-DE" sz="1200" smtClean="0">
                <a:latin typeface="Times New Roman" pitchFamily="18" charset="0"/>
              </a:rPr>
              <a:pPr eaLnBrk="1" hangingPunct="1"/>
              <a:t>1</a:t>
            </a:fld>
            <a:endParaRPr lang="de-DE" sz="12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5525" y="615950"/>
            <a:ext cx="4808538" cy="3606800"/>
          </a:xfrm>
          <a:ln w="12700" cap="flat">
            <a:solidFill>
              <a:schemeClr val="tx1"/>
            </a:solidFill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29" rIns="92059" bIns="46029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248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337F522-B502-4F6E-ACBB-607B75894F7D}" type="slidenum">
              <a:rPr lang="de-DE" sz="1200" smtClean="0">
                <a:latin typeface="Times New Roman" pitchFamily="18" charset="0"/>
              </a:rPr>
              <a:pPr eaLnBrk="1" hangingPunct="1"/>
              <a:t>2</a:t>
            </a:fld>
            <a:endParaRPr lang="de-DE" sz="120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825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F540623-AC18-4900-B349-ED7DF7E3E79A}" type="slidenum">
              <a:rPr lang="de-DE" sz="1200" smtClean="0">
                <a:latin typeface="Times New Roman" pitchFamily="18" charset="0"/>
              </a:rPr>
              <a:pPr eaLnBrk="1" hangingPunct="1"/>
              <a:t>8</a:t>
            </a:fld>
            <a:endParaRPr lang="de-DE" sz="120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282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344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235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17336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11900"/>
            <a:ext cx="9144000" cy="546100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027" name="Picture 11" descr="VOGEL logo3C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27775"/>
            <a:ext cx="10271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7993063" y="6316663"/>
            <a:ext cx="731837" cy="276225"/>
          </a:xfrm>
          <a:prstGeom prst="rect">
            <a:avLst/>
          </a:prstGeom>
          <a:solidFill>
            <a:srgbClr val="66B8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029" name="Group 21"/>
          <p:cNvGrpSpPr>
            <a:grpSpLocks/>
          </p:cNvGrpSpPr>
          <p:nvPr userDrawn="1"/>
        </p:nvGrpSpPr>
        <p:grpSpPr bwMode="auto">
          <a:xfrm>
            <a:off x="0" y="0"/>
            <a:ext cx="9144000" cy="719138"/>
            <a:chOff x="0" y="0"/>
            <a:chExt cx="5760" cy="453"/>
          </a:xfrm>
        </p:grpSpPr>
        <p:sp>
          <p:nvSpPr>
            <p:cNvPr id="1033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53"/>
            </a:xfrm>
            <a:prstGeom prst="rect">
              <a:avLst/>
            </a:prstGeom>
            <a:solidFill>
              <a:srgbClr val="D1E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0" y="0"/>
              <a:ext cx="453" cy="453"/>
            </a:xfrm>
            <a:prstGeom prst="rect">
              <a:avLst/>
            </a:prstGeom>
            <a:solidFill>
              <a:srgbClr val="66B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869950"/>
              <a:endParaRPr lang="de-DE"/>
            </a:p>
          </p:txBody>
        </p:sp>
        <p:sp>
          <p:nvSpPr>
            <p:cNvPr id="1035" name="Rectangle 12"/>
            <p:cNvSpPr>
              <a:spLocks noChangeArrowheads="1"/>
            </p:cNvSpPr>
            <p:nvPr userDrawn="1"/>
          </p:nvSpPr>
          <p:spPr bwMode="auto">
            <a:xfrm>
              <a:off x="5307" y="0"/>
              <a:ext cx="453" cy="453"/>
            </a:xfrm>
            <a:prstGeom prst="rect">
              <a:avLst/>
            </a:prstGeom>
            <a:solidFill>
              <a:srgbClr val="66B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8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1" name="Rectangle 16"/>
          <p:cNvSpPr>
            <a:spLocks noChangeArrowheads="1"/>
          </p:cNvSpPr>
          <p:nvPr userDrawn="1"/>
        </p:nvSpPr>
        <p:spPr bwMode="auto">
          <a:xfrm>
            <a:off x="1962150" y="6300788"/>
            <a:ext cx="5219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1600" b="1">
                <a:solidFill>
                  <a:srgbClr val="5D8E1C"/>
                </a:solidFill>
                <a:cs typeface="Arial" charset="0"/>
              </a:rPr>
              <a:t>6. Durchführung der Beförderung</a:t>
            </a:r>
          </a:p>
        </p:txBody>
      </p:sp>
      <p:sp>
        <p:nvSpPr>
          <p:cNvPr id="1032" name="Rechteck 12"/>
          <p:cNvSpPr>
            <a:spLocks noChangeArrowheads="1"/>
          </p:cNvSpPr>
          <p:nvPr userDrawn="1"/>
        </p:nvSpPr>
        <p:spPr bwMode="auto">
          <a:xfrm>
            <a:off x="8054786" y="6249988"/>
            <a:ext cx="6036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56EEFE2D-4628-4A5C-A35E-F20A4D0E8577}" type="slidenum">
              <a:rPr lang="de-DE" sz="1200">
                <a:solidFill>
                  <a:srgbClr val="E8F6D5"/>
                </a:solidFill>
                <a:latin typeface="Calibri" pitchFamily="34" charset="0"/>
              </a:rPr>
              <a:pPr/>
              <a:t>‹Nr.›</a:t>
            </a:fld>
            <a:r>
              <a:rPr lang="de-DE" sz="1200" dirty="0" smtClean="0">
                <a:solidFill>
                  <a:srgbClr val="E8F6D5"/>
                </a:solidFill>
                <a:latin typeface="Calibri" pitchFamily="34" charset="0"/>
              </a:rPr>
              <a:t>/8</a:t>
            </a:r>
            <a:endParaRPr lang="de-DE" sz="1200" dirty="0">
              <a:solidFill>
                <a:srgbClr val="E8F6D5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5D8E1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66B8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BK_06_Fragen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"/>
          <p:cNvSpPr>
            <a:spLocks noChangeArrowheads="1"/>
          </p:cNvSpPr>
          <p:nvPr/>
        </p:nvSpPr>
        <p:spPr bwMode="auto">
          <a:xfrm>
            <a:off x="0" y="728700"/>
            <a:ext cx="914400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4000" b="1" dirty="0">
                <a:solidFill>
                  <a:srgbClr val="5D8E1C"/>
                </a:solidFill>
                <a:cs typeface="Arial" charset="0"/>
              </a:rPr>
              <a:t>6. Durchführung der Beförderung</a:t>
            </a:r>
          </a:p>
        </p:txBody>
      </p:sp>
      <p:sp>
        <p:nvSpPr>
          <p:cNvPr id="2051" name="Rectangle 1036"/>
          <p:cNvSpPr>
            <a:spLocks noChangeArrowheads="1"/>
          </p:cNvSpPr>
          <p:nvPr/>
        </p:nvSpPr>
        <p:spPr bwMode="auto">
          <a:xfrm>
            <a:off x="2771775" y="6453188"/>
            <a:ext cx="356393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052" name="Rectangle 1037"/>
          <p:cNvSpPr>
            <a:spLocks noChangeArrowheads="1"/>
          </p:cNvSpPr>
          <p:nvPr/>
        </p:nvSpPr>
        <p:spPr bwMode="auto">
          <a:xfrm>
            <a:off x="2879725" y="6381750"/>
            <a:ext cx="34559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053" name="Rectangle 1038"/>
          <p:cNvSpPr>
            <a:spLocks noChangeArrowheads="1"/>
          </p:cNvSpPr>
          <p:nvPr/>
        </p:nvSpPr>
        <p:spPr bwMode="auto">
          <a:xfrm>
            <a:off x="2916238" y="6381750"/>
            <a:ext cx="33845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054" name="Rectangle 1039"/>
          <p:cNvSpPr>
            <a:spLocks noChangeArrowheads="1"/>
          </p:cNvSpPr>
          <p:nvPr/>
        </p:nvSpPr>
        <p:spPr bwMode="auto">
          <a:xfrm>
            <a:off x="2879725" y="6416675"/>
            <a:ext cx="35274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2055" name="Rectangle 1040"/>
          <p:cNvSpPr>
            <a:spLocks noChangeArrowheads="1"/>
          </p:cNvSpPr>
          <p:nvPr/>
        </p:nvSpPr>
        <p:spPr bwMode="auto">
          <a:xfrm>
            <a:off x="2916238" y="6453188"/>
            <a:ext cx="3311525" cy="323850"/>
          </a:xfrm>
          <a:prstGeom prst="rect">
            <a:avLst/>
          </a:prstGeom>
          <a:solidFill>
            <a:srgbClr val="D1E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08" y="2350954"/>
            <a:ext cx="2499735" cy="3572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hteck 10"/>
          <p:cNvSpPr/>
          <p:nvPr/>
        </p:nvSpPr>
        <p:spPr>
          <a:xfrm>
            <a:off x="4103948" y="2348700"/>
            <a:ext cx="470617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542925" algn="l">
              <a:spcBef>
                <a:spcPts val="1200"/>
              </a:spcBef>
            </a:pPr>
            <a:r>
              <a:rPr lang="de-DE" sz="2000" dirty="0"/>
              <a:t>6.1	Maßnahmen zur Verkehrs- </a:t>
            </a:r>
            <a:r>
              <a:rPr lang="de-DE" sz="2000"/>
              <a:t>und Betriebssicherheit</a:t>
            </a:r>
            <a:endParaRPr lang="de-DE" sz="2000" dirty="0"/>
          </a:p>
          <a:p>
            <a:pPr marL="542925" indent="-542925" algn="l">
              <a:spcBef>
                <a:spcPts val="1200"/>
              </a:spcBef>
            </a:pPr>
            <a:r>
              <a:rPr lang="de-DE" sz="2000" dirty="0"/>
              <a:t>6.2 	</a:t>
            </a:r>
            <a:r>
              <a:rPr lang="de-DE" sz="2000" dirty="0" err="1"/>
              <a:t>Be</a:t>
            </a:r>
            <a:r>
              <a:rPr lang="de-DE" sz="2000" dirty="0"/>
              <a:t>- und Entladen von Fahrzeugen</a:t>
            </a:r>
          </a:p>
          <a:p>
            <a:pPr marL="542925" indent="-542925" algn="l">
              <a:spcBef>
                <a:spcPts val="1200"/>
              </a:spcBef>
            </a:pPr>
            <a:r>
              <a:rPr lang="de-DE" sz="2000" dirty="0"/>
              <a:t>6.3	Durchführung von Transporten</a:t>
            </a:r>
          </a:p>
          <a:p>
            <a:pPr marL="542925" indent="-542925" algn="l">
              <a:spcBef>
                <a:spcPts val="1200"/>
              </a:spcBef>
            </a:pPr>
            <a:r>
              <a:rPr lang="de-DE" sz="2000" dirty="0"/>
              <a:t>6.4	Verständnisfragen</a:t>
            </a:r>
          </a:p>
        </p:txBody>
      </p:sp>
      <p:pic>
        <p:nvPicPr>
          <p:cNvPr id="12" name="Grafik 11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665338"/>
            <a:ext cx="1358000" cy="12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11" y="165681"/>
            <a:ext cx="8129774" cy="405237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 dirty="0"/>
              <a:t>Verlagerung und Fahrweg (§ 35, 35a, 35b und 35c GGVSEB) </a:t>
            </a:r>
            <a:r>
              <a:rPr lang="de-DE" sz="1600" b="1" dirty="0"/>
              <a:t>(1)</a:t>
            </a:r>
            <a:r>
              <a:rPr lang="de-DE" dirty="0"/>
              <a:t>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58775" y="1089025"/>
            <a:ext cx="8151813" cy="1763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934" tIns="42967" rIns="85934" bIns="42967"/>
          <a:lstStyle/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/>
              <a:t>Für die Beförderung gefährlicher Güter, </a:t>
            </a: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/>
              <a:t>die in </a:t>
            </a:r>
            <a:r>
              <a:rPr lang="de-DE" sz="1800" dirty="0">
                <a:solidFill>
                  <a:srgbClr val="5D8E1C"/>
                </a:solidFill>
              </a:rPr>
              <a:t>§35b GGVSEB </a:t>
            </a:r>
            <a:r>
              <a:rPr lang="de-DE" sz="1800" dirty="0"/>
              <a:t>gelistet sind, werden nach </a:t>
            </a: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/>
              <a:t>Überschreiten der Freimengen, </a:t>
            </a: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>
                <a:solidFill>
                  <a:srgbClr val="5D8E1C"/>
                </a:solidFill>
              </a:rPr>
              <a:t>außerhalb der Autobahnen </a:t>
            </a: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sz="1800" dirty="0"/>
              <a:t>schriftliche Fahrwegbestimmungen benötigt</a:t>
            </a:r>
            <a:endParaRPr lang="de-DE" sz="1900" b="1" dirty="0">
              <a:solidFill>
                <a:srgbClr val="66B821"/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21679" y="1004800"/>
            <a:ext cx="1394780" cy="1932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107950" y="184150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6.3</a:t>
            </a:r>
          </a:p>
        </p:txBody>
      </p:sp>
      <p:sp>
        <p:nvSpPr>
          <p:cNvPr id="19462" name="Text Box 48"/>
          <p:cNvSpPr txBox="1">
            <a:spLocks noChangeArrowheads="1"/>
          </p:cNvSpPr>
          <p:nvPr/>
        </p:nvSpPr>
        <p:spPr bwMode="auto">
          <a:xfrm>
            <a:off x="8502912" y="44450"/>
            <a:ext cx="569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142</a:t>
            </a:r>
            <a:endParaRPr lang="de-DE" sz="1800" b="1" dirty="0">
              <a:solidFill>
                <a:srgbClr val="E8F6D5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F8D660E2-5F0B-4864-A19B-C7C6ECFF1464}"/>
              </a:ext>
            </a:extLst>
          </p:cNvPr>
          <p:cNvSpPr/>
          <p:nvPr/>
        </p:nvSpPr>
        <p:spPr>
          <a:xfrm>
            <a:off x="358775" y="3076875"/>
            <a:ext cx="8069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Der Beförderer hat dafür zu sorgen, dass die Fahrwegbestimmung dem Fahrzeugführer vor Beförderungsbeginn übergeben wird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4F33FDC8-261E-44C4-AFAE-9DC75741F22F}"/>
              </a:ext>
            </a:extLst>
          </p:cNvPr>
          <p:cNvSpPr/>
          <p:nvPr/>
        </p:nvSpPr>
        <p:spPr>
          <a:xfrm>
            <a:off x="358775" y="4008700"/>
            <a:ext cx="81597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Der Verlader und der Befüller haben den Fahrzeugführer auf die Beachtung der Fahrwegbestimmung schriftlich oder elektronisch hinzuweisen. 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xmlns="" id="{D5D901B2-9A1E-42EE-8509-9B57AB7539BC}"/>
              </a:ext>
            </a:extLst>
          </p:cNvPr>
          <p:cNvSpPr/>
          <p:nvPr/>
        </p:nvSpPr>
        <p:spPr>
          <a:xfrm>
            <a:off x="358775" y="5248302"/>
            <a:ext cx="85697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u="sng" dirty="0"/>
              <a:t>Nebenbestimmungen</a:t>
            </a:r>
            <a:r>
              <a:rPr lang="de-DE" dirty="0"/>
              <a:t> (Auflagen, Einschränkungen, Anweisungen)</a:t>
            </a:r>
            <a:endParaRPr lang="de-DE" dirty="0">
              <a:solidFill>
                <a:schemeClr val="accent1"/>
              </a:solidFill>
            </a:endParaRPr>
          </a:p>
          <a:p>
            <a:pPr marL="266700" indent="-266700" algn="l" defTabSz="854075" eaLnBrk="0" hangingPunct="0">
              <a:lnSpc>
                <a:spcPct val="120000"/>
              </a:lnSpc>
              <a:buSzPct val="75000"/>
              <a:buFontTx/>
              <a:buChar char=" "/>
            </a:pPr>
            <a:r>
              <a:rPr lang="de-DE" dirty="0">
                <a:solidFill>
                  <a:srgbClr val="5D8E1C"/>
                </a:solidFill>
              </a:rPr>
              <a:t>sind vom Fahrzeugführer zu beachten 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322" y="2575170"/>
            <a:ext cx="702245" cy="702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237" y="2575170"/>
            <a:ext cx="702245" cy="702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6" y="2575170"/>
            <a:ext cx="702245" cy="702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153034"/>
            <a:ext cx="7752522" cy="36475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rgbClr val="060DCC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0DCC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0860" tIns="17322" rIns="220860" bIns="1732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de-DE" altLang="de-DE" sz="2143" dirty="0"/>
              <a:t>§ 35b Gefährliche Güter bei denen die §§ 35 und 35a gelten</a:t>
            </a:r>
          </a:p>
        </p:txBody>
      </p:sp>
      <p:pic>
        <p:nvPicPr>
          <p:cNvPr id="10246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75"/>
          <a:stretch>
            <a:fillRect/>
          </a:stretch>
        </p:blipFill>
        <p:spPr bwMode="auto">
          <a:xfrm>
            <a:off x="462167" y="3195435"/>
            <a:ext cx="8108298" cy="287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hteck 2"/>
          <p:cNvSpPr>
            <a:spLocks noChangeArrowheads="1"/>
          </p:cNvSpPr>
          <p:nvPr/>
        </p:nvSpPr>
        <p:spPr bwMode="auto">
          <a:xfrm>
            <a:off x="571990" y="1042491"/>
            <a:ext cx="7812861" cy="122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altLang="de-DE" sz="1846"/>
              <a:t>Bei verschiedenen Gütern der Klasse 1 jeweils in geringeren Mengen als 1000 kg Nettoexplosivstoffmasse in einer Beförderungseinheit befördert, sind die §§ 35 und 35a ab einer Summe der Nettoexplosivstoffmassen dieser Güter von 1 000 kg in der Beförderungseinheit anzuwenden.</a:t>
            </a:r>
          </a:p>
        </p:txBody>
      </p:sp>
      <p:pic>
        <p:nvPicPr>
          <p:cNvPr id="10248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2"/>
          <a:stretch>
            <a:fillRect/>
          </a:stretch>
        </p:blipFill>
        <p:spPr bwMode="auto">
          <a:xfrm>
            <a:off x="462167" y="3204716"/>
            <a:ext cx="8108298" cy="62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Rechteck 3"/>
          <p:cNvSpPr>
            <a:spLocks noChangeArrowheads="1"/>
          </p:cNvSpPr>
          <p:nvPr/>
        </p:nvSpPr>
        <p:spPr bwMode="auto">
          <a:xfrm>
            <a:off x="4026490" y="6075567"/>
            <a:ext cx="2669321" cy="3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1364"/>
              <a:t>Mengen je Beförderungseinheit.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49262F8C-4252-4C50-8342-29383204C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84150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6.3</a:t>
            </a:r>
          </a:p>
        </p:txBody>
      </p:sp>
      <p:sp>
        <p:nvSpPr>
          <p:cNvPr id="12" name="Text Box 48">
            <a:extLst>
              <a:ext uri="{FF2B5EF4-FFF2-40B4-BE49-F238E27FC236}">
                <a16:creationId xmlns:a16="http://schemas.microsoft.com/office/drawing/2014/main" xmlns="" id="{360F402B-0ADD-4812-A118-90925DEC5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912" y="44450"/>
            <a:ext cx="569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142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778565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35" y="1418167"/>
            <a:ext cx="702245" cy="700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41" y="1418167"/>
            <a:ext cx="702245" cy="700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046" y="1418167"/>
            <a:ext cx="702245" cy="700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185923"/>
            <a:ext cx="7752522" cy="36475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rgbClr val="060DCC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0DCC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0860" tIns="17322" rIns="220860" bIns="1732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de-DE" altLang="de-DE" sz="2143" dirty="0"/>
              <a:t>§ 35b Gefährliche Güter bei denen die §§ 35 und 35a gelten</a:t>
            </a:r>
          </a:p>
        </p:txBody>
      </p:sp>
      <p:pic>
        <p:nvPicPr>
          <p:cNvPr id="11270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13" y="2697367"/>
            <a:ext cx="8120673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2"/>
          <a:stretch>
            <a:fillRect/>
          </a:stretch>
        </p:blipFill>
        <p:spPr bwMode="auto">
          <a:xfrm>
            <a:off x="463713" y="2077101"/>
            <a:ext cx="8108298" cy="62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Rechteck 6"/>
          <p:cNvSpPr>
            <a:spLocks noChangeArrowheads="1"/>
          </p:cNvSpPr>
          <p:nvPr/>
        </p:nvSpPr>
        <p:spPr bwMode="auto">
          <a:xfrm>
            <a:off x="4026490" y="6075567"/>
            <a:ext cx="2669321" cy="3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1364"/>
              <a:t>Mengen je Beförderungseinheit.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xmlns="" id="{1EECE9CE-EEA9-47B4-919B-C523D89C4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84150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6.3</a:t>
            </a:r>
          </a:p>
        </p:txBody>
      </p:sp>
      <p:sp>
        <p:nvSpPr>
          <p:cNvPr id="11" name="Text Box 48">
            <a:extLst>
              <a:ext uri="{FF2B5EF4-FFF2-40B4-BE49-F238E27FC236}">
                <a16:creationId xmlns:a16="http://schemas.microsoft.com/office/drawing/2014/main" xmlns="" id="{FBEDB477-70E5-460C-A629-55AB1B54C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912" y="44450"/>
            <a:ext cx="569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142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2891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185923"/>
            <a:ext cx="7752522" cy="36475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rgbClr val="060DCC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0DCC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0860" tIns="17322" rIns="220860" bIns="1732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de-DE" altLang="de-DE" sz="2143" dirty="0"/>
              <a:t>§ 35b Gefährliche Güter bei denen die §§ 35 und 35a gelten</a:t>
            </a:r>
          </a:p>
        </p:txBody>
      </p:sp>
      <p:pic>
        <p:nvPicPr>
          <p:cNvPr id="12291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996"/>
          <a:stretch>
            <a:fillRect/>
          </a:stretch>
        </p:blipFill>
        <p:spPr bwMode="auto">
          <a:xfrm>
            <a:off x="462167" y="4358625"/>
            <a:ext cx="8108298" cy="171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2"/>
          <a:stretch>
            <a:fillRect/>
          </a:stretch>
        </p:blipFill>
        <p:spPr bwMode="auto">
          <a:xfrm>
            <a:off x="462167" y="3736814"/>
            <a:ext cx="8108298" cy="62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hteck 7"/>
          <p:cNvSpPr>
            <a:spLocks noChangeArrowheads="1"/>
          </p:cNvSpPr>
          <p:nvPr/>
        </p:nvSpPr>
        <p:spPr bwMode="auto">
          <a:xfrm>
            <a:off x="4026490" y="6075567"/>
            <a:ext cx="2669321" cy="3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1364"/>
              <a:t>Mengen je Beförderungseinheit.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7" y="1633172"/>
            <a:ext cx="1051820" cy="1051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804" y="1633172"/>
            <a:ext cx="1051820" cy="1051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895" y="1633172"/>
            <a:ext cx="1051820" cy="1051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 Box 7">
            <a:extLst>
              <a:ext uri="{FF2B5EF4-FFF2-40B4-BE49-F238E27FC236}">
                <a16:creationId xmlns:a16="http://schemas.microsoft.com/office/drawing/2014/main" xmlns="" id="{C466012F-7EF4-47D3-B8D3-403987EEB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84150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6.3</a:t>
            </a:r>
          </a:p>
        </p:txBody>
      </p:sp>
      <p:sp>
        <p:nvSpPr>
          <p:cNvPr id="13" name="Text Box 48">
            <a:extLst>
              <a:ext uri="{FF2B5EF4-FFF2-40B4-BE49-F238E27FC236}">
                <a16:creationId xmlns:a16="http://schemas.microsoft.com/office/drawing/2014/main" xmlns="" id="{F0014399-362C-4D1C-A877-15F81A5CA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912" y="44450"/>
            <a:ext cx="569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142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29318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185923"/>
            <a:ext cx="7752522" cy="36475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rgbClr val="060DCC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60DCC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0860" tIns="17322" rIns="220860" bIns="1732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de-DE" altLang="de-DE" sz="2143" dirty="0"/>
              <a:t>§ 35b Gefährliche Güter bei denen die §§ 35 und 35a gelten</a:t>
            </a:r>
          </a:p>
        </p:txBody>
      </p:sp>
      <p:pic>
        <p:nvPicPr>
          <p:cNvPr id="1331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57"/>
          <a:stretch>
            <a:fillRect/>
          </a:stretch>
        </p:blipFill>
        <p:spPr bwMode="auto">
          <a:xfrm>
            <a:off x="462167" y="3671848"/>
            <a:ext cx="8108298" cy="239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2"/>
          <a:stretch>
            <a:fillRect/>
          </a:stretch>
        </p:blipFill>
        <p:spPr bwMode="auto">
          <a:xfrm>
            <a:off x="462167" y="3040756"/>
            <a:ext cx="8108298" cy="62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hteck 6"/>
          <p:cNvSpPr>
            <a:spLocks noChangeArrowheads="1"/>
          </p:cNvSpPr>
          <p:nvPr/>
        </p:nvSpPr>
        <p:spPr bwMode="auto">
          <a:xfrm>
            <a:off x="4026490" y="6075567"/>
            <a:ext cx="2669321" cy="3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1364"/>
              <a:t>Mengen je Beförderungseinheit.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7" y="1633172"/>
            <a:ext cx="1051820" cy="1051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804" y="1633172"/>
            <a:ext cx="1051820" cy="1051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895" y="1633172"/>
            <a:ext cx="1051820" cy="1051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D796EDD2-1004-48CE-8003-88FFD7D1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84150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6.3</a:t>
            </a:r>
          </a:p>
        </p:txBody>
      </p:sp>
      <p:sp>
        <p:nvSpPr>
          <p:cNvPr id="12" name="Text Box 48">
            <a:extLst>
              <a:ext uri="{FF2B5EF4-FFF2-40B4-BE49-F238E27FC236}">
                <a16:creationId xmlns:a16="http://schemas.microsoft.com/office/drawing/2014/main" xmlns="" id="{095F6037-FC0B-4271-A1E4-7E34A05F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912" y="44450"/>
            <a:ext cx="569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142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056485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1828645" y="173603"/>
            <a:ext cx="5486710" cy="376434"/>
          </a:xfrm>
        </p:spPr>
        <p:txBody>
          <a:bodyPr/>
          <a:lstStyle/>
          <a:p>
            <a:r>
              <a:rPr lang="de-DE" altLang="de-DE" dirty="0"/>
              <a:t>Prüfschritte zur Fahrwegbestimmung</a:t>
            </a:r>
          </a:p>
        </p:txBody>
      </p:sp>
      <p:sp>
        <p:nvSpPr>
          <p:cNvPr id="2" name="Rechteck: abgerundete Ecken 1"/>
          <p:cNvSpPr/>
          <p:nvPr/>
        </p:nvSpPr>
        <p:spPr bwMode="auto">
          <a:xfrm>
            <a:off x="184346" y="1104362"/>
            <a:ext cx="5760000" cy="41642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Ist das Produkt in § 35b) gelistet?</a:t>
            </a:r>
            <a:endParaRPr lang="de-DE" sz="1846" dirty="0"/>
          </a:p>
        </p:txBody>
      </p:sp>
      <p:sp>
        <p:nvSpPr>
          <p:cNvPr id="13" name="Rechteck: abgerundete Ecken 12"/>
          <p:cNvSpPr/>
          <p:nvPr/>
        </p:nvSpPr>
        <p:spPr bwMode="auto">
          <a:xfrm>
            <a:off x="184346" y="4126416"/>
            <a:ext cx="5760000" cy="7306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Ist die Verlagerung </a:t>
            </a:r>
            <a:r>
              <a:rPr lang="de-DE" altLang="de-DE" sz="1846" dirty="0">
                <a:solidFill>
                  <a:srgbClr val="FF0000"/>
                </a:solidFill>
              </a:rPr>
              <a:t>auf Eisenbahn- oder Wasserweg </a:t>
            </a:r>
            <a:r>
              <a:rPr lang="de-DE" altLang="de-DE" sz="1846" dirty="0"/>
              <a:t>gem. § 35 vorgeschrieben?</a:t>
            </a:r>
          </a:p>
        </p:txBody>
      </p:sp>
      <p:sp>
        <p:nvSpPr>
          <p:cNvPr id="14" name="Rechteck: abgerundete Ecken 13"/>
          <p:cNvSpPr/>
          <p:nvPr/>
        </p:nvSpPr>
        <p:spPr bwMode="auto">
          <a:xfrm>
            <a:off x="184346" y="1902200"/>
            <a:ext cx="5760000" cy="7306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Wird die Beförderung teilweise oder vollständig im Straßenverkehr </a:t>
            </a:r>
            <a:r>
              <a:rPr lang="de-DE" altLang="de-DE" sz="1846" dirty="0">
                <a:solidFill>
                  <a:srgbClr val="FF0000"/>
                </a:solidFill>
              </a:rPr>
              <a:t>(außerhalb BAB)</a:t>
            </a:r>
            <a:r>
              <a:rPr lang="de-DE" altLang="de-DE" sz="1846" dirty="0"/>
              <a:t> durchgeführt?</a:t>
            </a:r>
          </a:p>
        </p:txBody>
      </p:sp>
      <p:sp>
        <p:nvSpPr>
          <p:cNvPr id="15" name="Rechteck: abgerundete Ecken 14"/>
          <p:cNvSpPr/>
          <p:nvPr/>
        </p:nvSpPr>
        <p:spPr bwMode="auto">
          <a:xfrm>
            <a:off x="184346" y="3014308"/>
            <a:ext cx="5760000" cy="7306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Können Ausnahmen zu den §§ 35 und 35a angewandt werden.</a:t>
            </a:r>
            <a:endParaRPr lang="de-DE" sz="1846" dirty="0"/>
          </a:p>
        </p:txBody>
      </p:sp>
      <p:cxnSp>
        <p:nvCxnSpPr>
          <p:cNvPr id="16" name="Gerade Verbindung mit Pfeil 15"/>
          <p:cNvCxnSpPr>
            <a:cxnSpLocks noChangeShapeType="1"/>
            <a:stCxn id="2" idx="2"/>
            <a:endCxn id="14" idx="0"/>
          </p:cNvCxnSpPr>
          <p:nvPr/>
        </p:nvCxnSpPr>
        <p:spPr bwMode="auto">
          <a:xfrm>
            <a:off x="3064346" y="1520788"/>
            <a:ext cx="0" cy="38141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hteck: abgerundete Ecken 16"/>
          <p:cNvSpPr/>
          <p:nvPr/>
        </p:nvSpPr>
        <p:spPr bwMode="auto">
          <a:xfrm>
            <a:off x="184346" y="5238523"/>
            <a:ext cx="5760000" cy="730696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Der Fahrwegbestimmung außerhalb der Autobahnen auf Antrag schriftlich oder elektronisch erforderlich.</a:t>
            </a:r>
            <a:endParaRPr lang="de-DE" sz="1846" dirty="0"/>
          </a:p>
        </p:txBody>
      </p:sp>
      <p:cxnSp>
        <p:nvCxnSpPr>
          <p:cNvPr id="18" name="Gerade Verbindung mit Pfeil 17"/>
          <p:cNvCxnSpPr>
            <a:cxnSpLocks noChangeShapeType="1"/>
            <a:stCxn id="14" idx="2"/>
            <a:endCxn id="15" idx="0"/>
          </p:cNvCxnSpPr>
          <p:nvPr/>
        </p:nvCxnSpPr>
        <p:spPr bwMode="auto">
          <a:xfrm>
            <a:off x="3064346" y="2632896"/>
            <a:ext cx="0" cy="38141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Gerade Verbindung mit Pfeil 18"/>
          <p:cNvCxnSpPr>
            <a:cxnSpLocks noChangeShapeType="1"/>
            <a:endCxn id="13" idx="0"/>
          </p:cNvCxnSpPr>
          <p:nvPr/>
        </p:nvCxnSpPr>
        <p:spPr bwMode="auto">
          <a:xfrm>
            <a:off x="3064346" y="3802829"/>
            <a:ext cx="0" cy="32358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Gerade Verbindung mit Pfeil 20"/>
          <p:cNvCxnSpPr>
            <a:cxnSpLocks noChangeShapeType="1"/>
            <a:stCxn id="13" idx="2"/>
            <a:endCxn id="17" idx="0"/>
          </p:cNvCxnSpPr>
          <p:nvPr/>
        </p:nvCxnSpPr>
        <p:spPr bwMode="auto">
          <a:xfrm>
            <a:off x="3064346" y="4857112"/>
            <a:ext cx="0" cy="381411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Verbinder: gewinkelt 25"/>
          <p:cNvCxnSpPr>
            <a:cxnSpLocks/>
            <a:stCxn id="2" idx="3"/>
          </p:cNvCxnSpPr>
          <p:nvPr/>
        </p:nvCxnSpPr>
        <p:spPr bwMode="auto">
          <a:xfrm>
            <a:off x="5944346" y="1312575"/>
            <a:ext cx="2478298" cy="3925948"/>
          </a:xfrm>
          <a:prstGeom prst="bentConnector2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hteck: abgerundete Ecken 30"/>
          <p:cNvSpPr/>
          <p:nvPr/>
        </p:nvSpPr>
        <p:spPr bwMode="auto">
          <a:xfrm>
            <a:off x="6293637" y="5238523"/>
            <a:ext cx="2613733" cy="730696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Keine</a:t>
            </a:r>
            <a:br>
              <a:rPr lang="de-DE" altLang="de-DE" sz="1846" dirty="0"/>
            </a:br>
            <a:r>
              <a:rPr lang="de-DE" altLang="de-DE" sz="1846" dirty="0"/>
              <a:t>Fahrwegbestimmung.</a:t>
            </a:r>
            <a:endParaRPr lang="de-DE" sz="1846" dirty="0"/>
          </a:p>
        </p:txBody>
      </p:sp>
      <p:sp>
        <p:nvSpPr>
          <p:cNvPr id="35" name="Text Box 63"/>
          <p:cNvSpPr txBox="1">
            <a:spLocks noChangeArrowheads="1"/>
          </p:cNvSpPr>
          <p:nvPr/>
        </p:nvSpPr>
        <p:spPr bwMode="auto">
          <a:xfrm>
            <a:off x="5908537" y="1052736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nein</a:t>
            </a:r>
          </a:p>
        </p:txBody>
      </p:sp>
      <p:sp>
        <p:nvSpPr>
          <p:cNvPr id="36" name="Text Box 63"/>
          <p:cNvSpPr txBox="1">
            <a:spLocks noChangeArrowheads="1"/>
          </p:cNvSpPr>
          <p:nvPr/>
        </p:nvSpPr>
        <p:spPr bwMode="auto">
          <a:xfrm>
            <a:off x="5908537" y="4223822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37" name="Text Box 63"/>
          <p:cNvSpPr txBox="1">
            <a:spLocks noChangeArrowheads="1"/>
          </p:cNvSpPr>
          <p:nvPr/>
        </p:nvSpPr>
        <p:spPr bwMode="auto">
          <a:xfrm>
            <a:off x="2551101" y="1577611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38" name="Text Box 63"/>
          <p:cNvSpPr txBox="1">
            <a:spLocks noChangeArrowheads="1"/>
          </p:cNvSpPr>
          <p:nvPr/>
        </p:nvSpPr>
        <p:spPr bwMode="auto">
          <a:xfrm>
            <a:off x="2551101" y="2689719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39" name="Text Box 63"/>
          <p:cNvSpPr txBox="1">
            <a:spLocks noChangeArrowheads="1"/>
          </p:cNvSpPr>
          <p:nvPr/>
        </p:nvSpPr>
        <p:spPr bwMode="auto">
          <a:xfrm>
            <a:off x="2551101" y="3801827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40" name="Text Box 63"/>
          <p:cNvSpPr txBox="1">
            <a:spLocks noChangeArrowheads="1"/>
          </p:cNvSpPr>
          <p:nvPr/>
        </p:nvSpPr>
        <p:spPr bwMode="auto">
          <a:xfrm>
            <a:off x="2551100" y="4913934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nein</a:t>
            </a:r>
          </a:p>
        </p:txBody>
      </p:sp>
      <p:sp>
        <p:nvSpPr>
          <p:cNvPr id="42" name="Rechteck: abgerundete Ecken 41"/>
          <p:cNvSpPr/>
          <p:nvPr/>
        </p:nvSpPr>
        <p:spPr bwMode="auto">
          <a:xfrm>
            <a:off x="6561284" y="4126416"/>
            <a:ext cx="1575112" cy="7306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altLang="de-DE" sz="1846" dirty="0"/>
              <a:t>Hinweis erforderlich</a:t>
            </a:r>
            <a:endParaRPr lang="de-DE" sz="1846" dirty="0"/>
          </a:p>
        </p:txBody>
      </p:sp>
      <p:cxnSp>
        <p:nvCxnSpPr>
          <p:cNvPr id="46" name="Gerade Verbindung mit Pfeil 45"/>
          <p:cNvCxnSpPr>
            <a:cxnSpLocks noChangeShapeType="1"/>
            <a:stCxn id="13" idx="3"/>
            <a:endCxn id="42" idx="1"/>
          </p:cNvCxnSpPr>
          <p:nvPr/>
        </p:nvCxnSpPr>
        <p:spPr bwMode="auto">
          <a:xfrm>
            <a:off x="5944346" y="4491764"/>
            <a:ext cx="616938" cy="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xmlns="" id="{DD891B87-9F4F-4DC5-A4A1-56804AD0FABC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4346" y="2276872"/>
            <a:ext cx="2478299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 Box 63">
            <a:extLst>
              <a:ext uri="{FF2B5EF4-FFF2-40B4-BE49-F238E27FC236}">
                <a16:creationId xmlns:a16="http://schemas.microsoft.com/office/drawing/2014/main" xmlns="" id="{84A5CCB6-34A3-4A45-A4DC-8BB487C4D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537" y="2010046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nein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xmlns="" id="{9A5DF26F-1426-4D94-8A4E-D7F6EE671808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4345" y="3367129"/>
            <a:ext cx="2478299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 Box 63">
            <a:extLst>
              <a:ext uri="{FF2B5EF4-FFF2-40B4-BE49-F238E27FC236}">
                <a16:creationId xmlns:a16="http://schemas.microsoft.com/office/drawing/2014/main" xmlns="" id="{A599682A-7091-45C4-8829-458A2F143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537" y="3107698"/>
            <a:ext cx="652747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140" b="1" dirty="0">
                <a:solidFill>
                  <a:srgbClr val="FF0000"/>
                </a:solidFill>
                <a:cs typeface="Arial" charset="0"/>
              </a:rPr>
              <a:t>ja</a:t>
            </a:r>
          </a:p>
        </p:txBody>
      </p:sp>
      <p:sp>
        <p:nvSpPr>
          <p:cNvPr id="27" name="Text Box 7">
            <a:extLst>
              <a:ext uri="{FF2B5EF4-FFF2-40B4-BE49-F238E27FC236}">
                <a16:creationId xmlns:a16="http://schemas.microsoft.com/office/drawing/2014/main" xmlns="" id="{CB751B7A-C90B-440B-BDB3-8029AD64A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84150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6.3</a:t>
            </a:r>
          </a:p>
        </p:txBody>
      </p:sp>
      <p:sp>
        <p:nvSpPr>
          <p:cNvPr id="28" name="Text Box 48">
            <a:extLst>
              <a:ext uri="{FF2B5EF4-FFF2-40B4-BE49-F238E27FC236}">
                <a16:creationId xmlns:a16="http://schemas.microsoft.com/office/drawing/2014/main" xmlns="" id="{3AF657C2-BB99-427A-9E1D-E9235083B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912" y="44450"/>
            <a:ext cx="569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</a:t>
            </a:r>
            <a:br>
              <a:rPr lang="de-DE" sz="1800" b="1" dirty="0">
                <a:solidFill>
                  <a:srgbClr val="E8F6D5"/>
                </a:solidFill>
                <a:sym typeface="Wingdings" pitchFamily="2" charset="2"/>
              </a:rPr>
            </a:br>
            <a:r>
              <a:rPr lang="de-DE" sz="1800" b="1" dirty="0">
                <a:solidFill>
                  <a:srgbClr val="E8F6D5"/>
                </a:solidFill>
                <a:sym typeface="Wingdings" pitchFamily="2" charset="2"/>
              </a:rPr>
              <a:t>142</a:t>
            </a:r>
            <a:endParaRPr lang="de-DE" sz="1800" b="1" dirty="0">
              <a:solidFill>
                <a:srgbClr val="E8F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29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32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9494" y="165681"/>
            <a:ext cx="8129775" cy="405237"/>
          </a:xfrm>
          <a:noFill/>
        </p:spPr>
        <p:txBody>
          <a:bodyPr wrap="none" lIns="226687" tIns="17779" rIns="226687" bIns="17779">
            <a:spAutoFit/>
          </a:bodyPr>
          <a:lstStyle/>
          <a:p>
            <a:pPr eaLnBrk="1" hangingPunct="1"/>
            <a:r>
              <a:rPr lang="de-DE" sz="2000" b="1" dirty="0"/>
              <a:t>Verlagerung und Fahrweg (§ 35, 35a, 35b und 35c GGVSEB) </a:t>
            </a:r>
            <a:r>
              <a:rPr lang="de-DE" sz="1600" b="1" dirty="0"/>
              <a:t>(2)</a:t>
            </a:r>
            <a:r>
              <a:rPr lang="de-DE" dirty="0"/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46256" y="1074943"/>
            <a:ext cx="7794625" cy="36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934" tIns="42967" rIns="85934" bIns="42967"/>
          <a:lstStyle/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Die Fahrwegbestimmung ist nicht erforderlich wenn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 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1.  die Entfernung bei Benutzung der Autobahn mindestens doppelt so groß ist wie die Entfernung bei Benutzung anderer geeigneter Straßen, oder 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 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2.  die Benutzung der Autobahn nach den Vorschriften </a:t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der Straßenverkehrs-Ordnung oder der </a:t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Ferien­reiseverordnung ausgeschlossen </a:t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oder beschränkt ist.</a:t>
            </a:r>
          </a:p>
          <a:p>
            <a:pPr algn="l" defTabSz="854075" eaLnBrk="0" hangingPunct="0">
              <a:lnSpc>
                <a:spcPct val="120000"/>
              </a:lnSpc>
            </a:pPr>
            <a:r>
              <a:rPr lang="de-DE" sz="18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56356" y="3106434"/>
            <a:ext cx="2027398" cy="2808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07950" y="184150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>
                <a:solidFill>
                  <a:srgbClr val="E8F6D5"/>
                </a:solidFill>
              </a:rPr>
              <a:t>6.3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81252FBD-DAAA-47DE-8953-F20AB22B3A1C}"/>
              </a:ext>
            </a:extLst>
          </p:cNvPr>
          <p:cNvSpPr/>
          <p:nvPr/>
        </p:nvSpPr>
        <p:spPr>
          <a:xfrm>
            <a:off x="546256" y="5534451"/>
            <a:ext cx="6257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54075" eaLnBrk="0" hangingPunct="0">
              <a:lnSpc>
                <a:spcPct val="120000"/>
              </a:lnSpc>
            </a:pPr>
            <a:r>
              <a:rPr lang="de-DE" dirty="0">
                <a:solidFill>
                  <a:srgbClr val="000000"/>
                </a:solidFill>
              </a:rPr>
              <a:t>Weitere Ausnahmen sind in § 35c GGVSEB geregelt.</a:t>
            </a:r>
          </a:p>
          <a:p>
            <a:pPr algn="l" defTabSz="854075" eaLnBrk="0" hangingPunct="0">
              <a:lnSpc>
                <a:spcPct val="120000"/>
              </a:lnSpc>
            </a:pP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</Words>
  <Application>Microsoft Office PowerPoint</Application>
  <PresentationFormat>Bildschirmpräsentation (4:3)</PresentationFormat>
  <Paragraphs>64</Paragraphs>
  <Slides>8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Standarddesign</vt:lpstr>
      <vt:lpstr>PowerPoint-Präsentation</vt:lpstr>
      <vt:lpstr>Verlagerung und Fahrweg (§ 35, 35a, 35b und 35c GGVSEB) (1) </vt:lpstr>
      <vt:lpstr>§ 35b Gefährliche Güter bei denen die §§ 35 und 35a gelten</vt:lpstr>
      <vt:lpstr>§ 35b Gefährliche Güter bei denen die §§ 35 und 35a gelten</vt:lpstr>
      <vt:lpstr>§ 35b Gefährliche Güter bei denen die §§ 35 und 35a gelten</vt:lpstr>
      <vt:lpstr>§ 35b Gefährliche Güter bei denen die §§ 35 und 35a gelten</vt:lpstr>
      <vt:lpstr>Prüfschritte zur Fahrwegbestimmung</vt:lpstr>
      <vt:lpstr>Verlagerung und Fahrweg (§ 35, 35a, 35b und 35c GGVSEB) (2) </vt:lpstr>
    </vt:vector>
  </TitlesOfParts>
  <Company>Copyright Verlag Heinrich Vogel 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Folienprogramm Gefahrgutfahrer-Schulung</dc:title>
  <dc:creator>Uwe Hildach und Dipl.-Ing. Jürgen Werny</dc:creator>
  <cp:lastModifiedBy>Hurst, Ulrike, Springer Fachmedien Muenchen</cp:lastModifiedBy>
  <cp:revision>308</cp:revision>
  <cp:lastPrinted>2003-03-26T12:56:28Z</cp:lastPrinted>
  <dcterms:created xsi:type="dcterms:W3CDTF">2001-09-22T11:10:21Z</dcterms:created>
  <dcterms:modified xsi:type="dcterms:W3CDTF">2017-07-25T07:11:32Z</dcterms:modified>
</cp:coreProperties>
</file>